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otham" panose="020B0604020202020204"/>
      <p:regular r:id="rId16"/>
    </p:embeddedFont>
    <p:embeddedFont>
      <p:font typeface="GothamLight" charset="0"/>
      <p:regular r:id="rId17"/>
    </p:embeddedFont>
    <p:embeddedFont>
      <p:font typeface="Open Sans" panose="020B0606030504020204" pitchFamily="34" charset="0"/>
      <p:regular r:id="rId18"/>
    </p:embeddedFont>
    <p:embeddedFont>
      <p:font typeface="Open Sans Bold" panose="020B0806030504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www.commerce.nc.gov/grants-incentives/workforce-grants/trade-adjustment-assistance-taa"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959841" y="-834657"/>
            <a:ext cx="8127234" cy="17874064"/>
          </a:xfrm>
          <a:prstGeom prst="rect">
            <a:avLst/>
          </a:prstGeom>
          <a:solidFill>
            <a:srgbClr val="143951"/>
          </a:solidFill>
        </p:spPr>
      </p:sp>
      <p:sp>
        <p:nvSpPr>
          <p:cNvPr id="3" name="TextBox 3"/>
          <p:cNvSpPr txBox="1"/>
          <p:nvPr/>
        </p:nvSpPr>
        <p:spPr>
          <a:xfrm>
            <a:off x="7949579" y="4042702"/>
            <a:ext cx="9549712" cy="563880"/>
          </a:xfrm>
          <a:prstGeom prst="rect">
            <a:avLst/>
          </a:prstGeom>
        </p:spPr>
        <p:txBody>
          <a:bodyPr lIns="0" tIns="0" rIns="0" bIns="0" rtlCol="0" anchor="t">
            <a:spAutoFit/>
          </a:bodyPr>
          <a:lstStyle/>
          <a:p>
            <a:pPr marL="0" lvl="0" indent="0" algn="ctr">
              <a:lnSpc>
                <a:spcPts val="4619"/>
              </a:lnSpc>
              <a:spcBef>
                <a:spcPct val="0"/>
              </a:spcBef>
            </a:pPr>
            <a:r>
              <a:rPr lang="en-US" sz="3299">
                <a:solidFill>
                  <a:srgbClr val="143951"/>
                </a:solidFill>
                <a:latin typeface="Open Sans"/>
              </a:rPr>
              <a:t>Business Services</a:t>
            </a:r>
          </a:p>
        </p:txBody>
      </p:sp>
      <p:sp>
        <p:nvSpPr>
          <p:cNvPr id="4" name="TextBox 4"/>
          <p:cNvSpPr txBox="1"/>
          <p:nvPr/>
        </p:nvSpPr>
        <p:spPr>
          <a:xfrm>
            <a:off x="7340588" y="2161169"/>
            <a:ext cx="10767695" cy="1659895"/>
          </a:xfrm>
          <a:prstGeom prst="rect">
            <a:avLst/>
          </a:prstGeom>
        </p:spPr>
        <p:txBody>
          <a:bodyPr lIns="0" tIns="0" rIns="0" bIns="0" rtlCol="0" anchor="t">
            <a:spAutoFit/>
          </a:bodyPr>
          <a:lstStyle/>
          <a:p>
            <a:pPr marL="0" lvl="0" indent="0" algn="ctr">
              <a:lnSpc>
                <a:spcPts val="7625"/>
              </a:lnSpc>
            </a:pPr>
            <a:r>
              <a:rPr lang="en-US" sz="7625">
                <a:solidFill>
                  <a:srgbClr val="143951"/>
                </a:solidFill>
                <a:latin typeface="Open Sans Bold"/>
              </a:rPr>
              <a:t>Gaston County</a:t>
            </a:r>
          </a:p>
          <a:p>
            <a:pPr marL="0" lvl="0" indent="0" algn="ctr">
              <a:lnSpc>
                <a:spcPts val="5325"/>
              </a:lnSpc>
            </a:pPr>
            <a:r>
              <a:rPr lang="en-US" sz="5325">
                <a:solidFill>
                  <a:srgbClr val="143951"/>
                </a:solidFill>
                <a:latin typeface="Open Sans Bold"/>
              </a:rPr>
              <a:t>Workforce Development Board</a:t>
            </a:r>
          </a:p>
        </p:txBody>
      </p:sp>
      <p:grpSp>
        <p:nvGrpSpPr>
          <p:cNvPr id="5" name="Group 5"/>
          <p:cNvGrpSpPr>
            <a:grpSpLocks noChangeAspect="1"/>
          </p:cNvGrpSpPr>
          <p:nvPr/>
        </p:nvGrpSpPr>
        <p:grpSpPr>
          <a:xfrm>
            <a:off x="164584" y="1549714"/>
            <a:ext cx="8114308" cy="6676105"/>
            <a:chOff x="0" y="0"/>
            <a:chExt cx="6184570" cy="5088399"/>
          </a:xfrm>
        </p:grpSpPr>
        <p:sp>
          <p:nvSpPr>
            <p:cNvPr id="6" name="Freeform 6"/>
            <p:cNvSpPr/>
            <p:nvPr/>
          </p:nvSpPr>
          <p:spPr>
            <a:xfrm>
              <a:off x="0" y="0"/>
              <a:ext cx="6184570" cy="5088399"/>
            </a:xfrm>
            <a:custGeom>
              <a:avLst/>
              <a:gdLst/>
              <a:ahLst/>
              <a:cxnLst/>
              <a:rect l="l" t="t" r="r" b="b"/>
              <a:pathLst>
                <a:path w="6184570" h="5088399">
                  <a:moveTo>
                    <a:pt x="2750917" y="2544200"/>
                  </a:moveTo>
                  <a:lnTo>
                    <a:pt x="0" y="5088399"/>
                  </a:lnTo>
                  <a:lnTo>
                    <a:pt x="3433653" y="5088399"/>
                  </a:lnTo>
                  <a:lnTo>
                    <a:pt x="6184570" y="2544200"/>
                  </a:lnTo>
                  <a:lnTo>
                    <a:pt x="3433653" y="0"/>
                  </a:lnTo>
                  <a:lnTo>
                    <a:pt x="0" y="0"/>
                  </a:lnTo>
                  <a:lnTo>
                    <a:pt x="2750917" y="2544200"/>
                  </a:lnTo>
                  <a:close/>
                </a:path>
              </a:pathLst>
            </a:custGeom>
            <a:solidFill>
              <a:srgbClr val="FFFFFF"/>
            </a:solidFill>
          </p:spPr>
        </p:sp>
        <p:sp>
          <p:nvSpPr>
            <p:cNvPr id="7" name="Freeform 7"/>
            <p:cNvSpPr/>
            <p:nvPr/>
          </p:nvSpPr>
          <p:spPr>
            <a:xfrm>
              <a:off x="0" y="0"/>
              <a:ext cx="6184570" cy="5088399"/>
            </a:xfrm>
            <a:custGeom>
              <a:avLst/>
              <a:gdLst/>
              <a:ahLst/>
              <a:cxnLst/>
              <a:rect l="l" t="t" r="r" b="b"/>
              <a:pathLst>
                <a:path w="6184570" h="5088399">
                  <a:moveTo>
                    <a:pt x="2750917" y="2544200"/>
                  </a:moveTo>
                  <a:lnTo>
                    <a:pt x="0" y="5088399"/>
                  </a:lnTo>
                  <a:lnTo>
                    <a:pt x="3433653" y="5088399"/>
                  </a:lnTo>
                  <a:lnTo>
                    <a:pt x="6184570" y="2544200"/>
                  </a:lnTo>
                  <a:lnTo>
                    <a:pt x="3433653" y="0"/>
                  </a:lnTo>
                  <a:lnTo>
                    <a:pt x="0" y="0"/>
                  </a:lnTo>
                  <a:lnTo>
                    <a:pt x="2750917" y="2544200"/>
                  </a:lnTo>
                  <a:close/>
                </a:path>
              </a:pathLst>
            </a:custGeom>
            <a:solidFill>
              <a:srgbClr val="077A81"/>
            </a:solidFill>
            <a:ln w="12700">
              <a:solidFill>
                <a:srgbClr val="000000"/>
              </a:solidFill>
            </a:ln>
          </p:spPr>
        </p:sp>
      </p:grpSp>
      <p:sp>
        <p:nvSpPr>
          <p:cNvPr id="8" name="Freeform 8"/>
          <p:cNvSpPr/>
          <p:nvPr/>
        </p:nvSpPr>
        <p:spPr>
          <a:xfrm>
            <a:off x="1028700" y="3944785"/>
            <a:ext cx="1200242" cy="2397430"/>
          </a:xfrm>
          <a:custGeom>
            <a:avLst/>
            <a:gdLst/>
            <a:ahLst/>
            <a:cxnLst/>
            <a:rect l="l" t="t" r="r" b="b"/>
            <a:pathLst>
              <a:path w="1200242" h="2397430">
                <a:moveTo>
                  <a:pt x="0" y="0"/>
                </a:moveTo>
                <a:lnTo>
                  <a:pt x="1200242" y="0"/>
                </a:lnTo>
                <a:lnTo>
                  <a:pt x="1200242" y="2397430"/>
                </a:lnTo>
                <a:lnTo>
                  <a:pt x="0" y="2397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949783" y="7787738"/>
            <a:ext cx="2158500" cy="2303424"/>
          </a:xfrm>
          <a:custGeom>
            <a:avLst/>
            <a:gdLst/>
            <a:ahLst/>
            <a:cxnLst/>
            <a:rect l="l" t="t" r="r" b="b"/>
            <a:pathLst>
              <a:path w="2158500" h="2303424">
                <a:moveTo>
                  <a:pt x="0" y="0"/>
                </a:moveTo>
                <a:lnTo>
                  <a:pt x="2158500" y="0"/>
                </a:lnTo>
                <a:lnTo>
                  <a:pt x="2158500" y="2303423"/>
                </a:lnTo>
                <a:lnTo>
                  <a:pt x="0" y="2303423"/>
                </a:lnTo>
                <a:lnTo>
                  <a:pt x="0" y="0"/>
                </a:lnTo>
                <a:close/>
              </a:path>
            </a:pathLst>
          </a:custGeom>
          <a:blipFill>
            <a:blip r:embed="rId4"/>
            <a:stretch>
              <a:fillRect/>
            </a:stretch>
          </a:blipFill>
        </p:spPr>
      </p:sp>
      <p:sp>
        <p:nvSpPr>
          <p:cNvPr id="10" name="TextBox 10"/>
          <p:cNvSpPr txBox="1"/>
          <p:nvPr/>
        </p:nvSpPr>
        <p:spPr>
          <a:xfrm>
            <a:off x="1398806" y="8385729"/>
            <a:ext cx="3689747" cy="1031241"/>
          </a:xfrm>
          <a:prstGeom prst="rect">
            <a:avLst/>
          </a:prstGeom>
        </p:spPr>
        <p:txBody>
          <a:bodyPr lIns="0" tIns="0" rIns="0" bIns="0" rtlCol="0" anchor="t">
            <a:spAutoFit/>
          </a:bodyPr>
          <a:lstStyle/>
          <a:p>
            <a:pPr algn="ctr">
              <a:lnSpc>
                <a:spcPts val="4059"/>
              </a:lnSpc>
            </a:pPr>
            <a:r>
              <a:rPr lang="en-US" sz="2899">
                <a:solidFill>
                  <a:srgbClr val="FFFFFF"/>
                </a:solidFill>
                <a:latin typeface="Gotham"/>
              </a:rPr>
              <a:t>Employer Breakfast</a:t>
            </a:r>
          </a:p>
          <a:p>
            <a:pPr algn="ctr">
              <a:lnSpc>
                <a:spcPts val="4059"/>
              </a:lnSpc>
            </a:pPr>
            <a:r>
              <a:rPr lang="en-US" sz="2899">
                <a:solidFill>
                  <a:srgbClr val="FFFFFF"/>
                </a:solidFill>
                <a:latin typeface="Gotham"/>
              </a:rPr>
              <a:t>June 22, 2023</a:t>
            </a:r>
          </a:p>
        </p:txBody>
      </p:sp>
      <p:sp>
        <p:nvSpPr>
          <p:cNvPr id="11" name="TextBox 11"/>
          <p:cNvSpPr txBox="1"/>
          <p:nvPr/>
        </p:nvSpPr>
        <p:spPr>
          <a:xfrm>
            <a:off x="164584" y="9686027"/>
            <a:ext cx="7004412" cy="405135"/>
          </a:xfrm>
          <a:prstGeom prst="rect">
            <a:avLst/>
          </a:prstGeom>
        </p:spPr>
        <p:txBody>
          <a:bodyPr lIns="0" tIns="0" rIns="0" bIns="0" rtlCol="0" anchor="t">
            <a:spAutoFit/>
          </a:bodyPr>
          <a:lstStyle/>
          <a:p>
            <a:pPr algn="ctr">
              <a:lnSpc>
                <a:spcPts val="1120"/>
              </a:lnSpc>
            </a:pPr>
            <a:r>
              <a:rPr lang="en-US" sz="800">
                <a:solidFill>
                  <a:srgbClr val="FFFFFF"/>
                </a:solidFill>
                <a:latin typeface="GothamLight"/>
              </a:rPr>
              <a:t>An Affirmative Action &amp; Equal Opportunity Employer/Program | Auxiliary aids and services are available upon request to individuals with disabilities https://gastongovworks.com/the-stevens-amendment/</a:t>
            </a:r>
          </a:p>
          <a:p>
            <a:pPr algn="ctr">
              <a:lnSpc>
                <a:spcPts val="1120"/>
              </a:lnSpc>
            </a:pPr>
            <a:endParaRPr lang="en-US" sz="800">
              <a:solidFill>
                <a:srgbClr val="FFFFFF"/>
              </a:solidFill>
              <a:latin typeface="GothamLight"/>
            </a:endParaRPr>
          </a:p>
        </p:txBody>
      </p:sp>
      <p:sp>
        <p:nvSpPr>
          <p:cNvPr id="12" name="TextBox 12"/>
          <p:cNvSpPr txBox="1"/>
          <p:nvPr/>
        </p:nvSpPr>
        <p:spPr>
          <a:xfrm>
            <a:off x="8278892" y="8931652"/>
            <a:ext cx="9549712" cy="1159510"/>
          </a:xfrm>
          <a:prstGeom prst="rect">
            <a:avLst/>
          </a:prstGeom>
        </p:spPr>
        <p:txBody>
          <a:bodyPr lIns="0" tIns="0" rIns="0" bIns="0" rtlCol="0" anchor="t">
            <a:spAutoFit/>
          </a:bodyPr>
          <a:lstStyle/>
          <a:p>
            <a:pPr algn="ctr">
              <a:lnSpc>
                <a:spcPts val="3920"/>
              </a:lnSpc>
            </a:pPr>
            <a:r>
              <a:rPr lang="en-US" sz="2800">
                <a:solidFill>
                  <a:srgbClr val="143951"/>
                </a:solidFill>
                <a:latin typeface="Open Sans"/>
              </a:rPr>
              <a:t>Chelsea H. Valentine</a:t>
            </a:r>
          </a:p>
          <a:p>
            <a:pPr algn="ctr">
              <a:lnSpc>
                <a:spcPts val="2660"/>
              </a:lnSpc>
            </a:pPr>
            <a:r>
              <a:rPr lang="en-US" sz="1900">
                <a:solidFill>
                  <a:srgbClr val="143951"/>
                </a:solidFill>
                <a:latin typeface="Open Sans"/>
              </a:rPr>
              <a:t>Chelsea.Valentine@gastongov.com</a:t>
            </a:r>
          </a:p>
          <a:p>
            <a:pPr marL="0" lvl="0" indent="0" algn="ctr">
              <a:lnSpc>
                <a:spcPts val="2660"/>
              </a:lnSpc>
              <a:spcBef>
                <a:spcPct val="0"/>
              </a:spcBef>
            </a:pPr>
            <a:r>
              <a:rPr lang="en-US" sz="1900">
                <a:solidFill>
                  <a:srgbClr val="143951"/>
                </a:solidFill>
                <a:latin typeface="Open Sans"/>
              </a:rPr>
              <a:t>704.862.7971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sp>
        <p:nvSpPr>
          <p:cNvPr id="2" name="TextBox 2"/>
          <p:cNvSpPr txBox="1"/>
          <p:nvPr/>
        </p:nvSpPr>
        <p:spPr>
          <a:xfrm>
            <a:off x="771525" y="3277880"/>
            <a:ext cx="16744950" cy="3225146"/>
          </a:xfrm>
          <a:prstGeom prst="rect">
            <a:avLst/>
          </a:prstGeom>
        </p:spPr>
        <p:txBody>
          <a:bodyPr lIns="0" tIns="0" rIns="0" bIns="0" rtlCol="0" anchor="t">
            <a:spAutoFit/>
          </a:bodyPr>
          <a:lstStyle/>
          <a:p>
            <a:pPr marL="0" lvl="0" indent="0" algn="ctr">
              <a:lnSpc>
                <a:spcPts val="26461"/>
              </a:lnSpc>
              <a:spcBef>
                <a:spcPct val="0"/>
              </a:spcBef>
            </a:pPr>
            <a:r>
              <a:rPr lang="en-US" sz="18900" u="none">
                <a:solidFill>
                  <a:srgbClr val="077A81"/>
                </a:solidFill>
                <a:latin typeface="Open Sans Bold"/>
              </a:rPr>
              <a:t>Thank you!</a:t>
            </a:r>
          </a:p>
        </p:txBody>
      </p:sp>
      <p:sp>
        <p:nvSpPr>
          <p:cNvPr id="3" name="Freeform 3"/>
          <p:cNvSpPr/>
          <p:nvPr/>
        </p:nvSpPr>
        <p:spPr>
          <a:xfrm>
            <a:off x="15569496" y="7150157"/>
            <a:ext cx="2168374" cy="2313961"/>
          </a:xfrm>
          <a:custGeom>
            <a:avLst/>
            <a:gdLst/>
            <a:ahLst/>
            <a:cxnLst/>
            <a:rect l="l" t="t" r="r" b="b"/>
            <a:pathLst>
              <a:path w="2168374" h="2313961">
                <a:moveTo>
                  <a:pt x="0" y="0"/>
                </a:moveTo>
                <a:lnTo>
                  <a:pt x="2168374" y="0"/>
                </a:lnTo>
                <a:lnTo>
                  <a:pt x="2168374" y="2313961"/>
                </a:lnTo>
                <a:lnTo>
                  <a:pt x="0" y="2313961"/>
                </a:lnTo>
                <a:lnTo>
                  <a:pt x="0" y="0"/>
                </a:lnTo>
                <a:close/>
              </a:path>
            </a:pathLst>
          </a:custGeom>
          <a:blipFill>
            <a:blip r:embed="rId2"/>
            <a:stretch>
              <a:fillRect/>
            </a:stretch>
          </a:blipFill>
        </p:spPr>
      </p:sp>
      <p:sp>
        <p:nvSpPr>
          <p:cNvPr id="4" name="TextBox 4"/>
          <p:cNvSpPr txBox="1"/>
          <p:nvPr/>
        </p:nvSpPr>
        <p:spPr>
          <a:xfrm>
            <a:off x="3449806" y="2079667"/>
            <a:ext cx="11388388" cy="1117600"/>
          </a:xfrm>
          <a:prstGeom prst="rect">
            <a:avLst/>
          </a:prstGeom>
        </p:spPr>
        <p:txBody>
          <a:bodyPr lIns="0" tIns="0" rIns="0" bIns="0" rtlCol="0" anchor="t">
            <a:spAutoFit/>
          </a:bodyPr>
          <a:lstStyle/>
          <a:p>
            <a:pPr algn="ctr">
              <a:lnSpc>
                <a:spcPts val="4399"/>
              </a:lnSpc>
            </a:pPr>
            <a:r>
              <a:rPr lang="en-US" sz="3999">
                <a:solidFill>
                  <a:srgbClr val="143951"/>
                </a:solidFill>
                <a:latin typeface="Open Sans"/>
              </a:rPr>
              <a:t>Chelsea H. Valentine</a:t>
            </a:r>
          </a:p>
          <a:p>
            <a:pPr algn="ctr">
              <a:lnSpc>
                <a:spcPts val="4399"/>
              </a:lnSpc>
            </a:pPr>
            <a:r>
              <a:rPr lang="en-US" sz="3999">
                <a:solidFill>
                  <a:srgbClr val="143951"/>
                </a:solidFill>
                <a:latin typeface="Open Sans"/>
              </a:rPr>
              <a:t>Business Services Representative</a:t>
            </a:r>
          </a:p>
        </p:txBody>
      </p:sp>
      <p:sp>
        <p:nvSpPr>
          <p:cNvPr id="5" name="TextBox 5"/>
          <p:cNvSpPr txBox="1"/>
          <p:nvPr/>
        </p:nvSpPr>
        <p:spPr>
          <a:xfrm>
            <a:off x="3449806" y="7188257"/>
            <a:ext cx="11388388" cy="1117600"/>
          </a:xfrm>
          <a:prstGeom prst="rect">
            <a:avLst/>
          </a:prstGeom>
        </p:spPr>
        <p:txBody>
          <a:bodyPr lIns="0" tIns="0" rIns="0" bIns="0" rtlCol="0" anchor="t">
            <a:spAutoFit/>
          </a:bodyPr>
          <a:lstStyle/>
          <a:p>
            <a:pPr algn="ctr">
              <a:lnSpc>
                <a:spcPts val="4399"/>
              </a:lnSpc>
            </a:pPr>
            <a:r>
              <a:rPr lang="en-US" sz="3999">
                <a:solidFill>
                  <a:srgbClr val="143951"/>
                </a:solidFill>
                <a:latin typeface="Open Sans"/>
              </a:rPr>
              <a:t>Chelsea.Valentine@gastongov.com</a:t>
            </a:r>
          </a:p>
          <a:p>
            <a:pPr marL="0" lvl="0" indent="0" algn="ctr">
              <a:lnSpc>
                <a:spcPts val="4399"/>
              </a:lnSpc>
              <a:spcBef>
                <a:spcPct val="0"/>
              </a:spcBef>
            </a:pPr>
            <a:r>
              <a:rPr lang="en-US" sz="3999">
                <a:solidFill>
                  <a:srgbClr val="143951"/>
                </a:solidFill>
                <a:latin typeface="Open Sans"/>
              </a:rPr>
              <a:t>704.862.7971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6616">
            <a:off x="-1038200" y="-8528881"/>
            <a:ext cx="22856984" cy="17288192"/>
          </a:xfrm>
          <a:custGeom>
            <a:avLst/>
            <a:gdLst/>
            <a:ahLst/>
            <a:cxnLst/>
            <a:rect l="l" t="t" r="r" b="b"/>
            <a:pathLst>
              <a:path w="22856984" h="17288192">
                <a:moveTo>
                  <a:pt x="0" y="0"/>
                </a:moveTo>
                <a:lnTo>
                  <a:pt x="22856984" y="0"/>
                </a:lnTo>
                <a:lnTo>
                  <a:pt x="22856984" y="17288191"/>
                </a:lnTo>
                <a:lnTo>
                  <a:pt x="0" y="17288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9997695" y="1047750"/>
            <a:ext cx="392597" cy="39259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sp>
      </p:grpSp>
      <p:sp>
        <p:nvSpPr>
          <p:cNvPr id="5" name="Freeform 5"/>
          <p:cNvSpPr/>
          <p:nvPr/>
        </p:nvSpPr>
        <p:spPr>
          <a:xfrm>
            <a:off x="265785" y="3092838"/>
            <a:ext cx="3882393" cy="4101325"/>
          </a:xfrm>
          <a:custGeom>
            <a:avLst/>
            <a:gdLst/>
            <a:ahLst/>
            <a:cxnLst/>
            <a:rect l="l" t="t" r="r" b="b"/>
            <a:pathLst>
              <a:path w="3882393" h="4101325">
                <a:moveTo>
                  <a:pt x="0" y="0"/>
                </a:moveTo>
                <a:lnTo>
                  <a:pt x="3882393" y="0"/>
                </a:lnTo>
                <a:lnTo>
                  <a:pt x="3882393" y="4101324"/>
                </a:lnTo>
                <a:lnTo>
                  <a:pt x="0" y="4101324"/>
                </a:lnTo>
                <a:lnTo>
                  <a:pt x="0" y="0"/>
                </a:lnTo>
                <a:close/>
              </a:path>
            </a:pathLst>
          </a:custGeom>
          <a:blipFill>
            <a:blip r:embed="rId4">
              <a:extLst>
                <a:ext uri="{96DAC541-7B7A-43D3-8B79-37D633B846F1}">
                  <asvg:svgBlip xmlns:asvg="http://schemas.microsoft.com/office/drawing/2016/SVG/main" r:embed="rId5"/>
                </a:ext>
              </a:extLst>
            </a:blip>
            <a:stretch>
              <a:fillRect l="-21619" t="-11224" r="-3180" b="-17361"/>
            </a:stretch>
          </a:blipFill>
        </p:spPr>
      </p:sp>
      <p:sp>
        <p:nvSpPr>
          <p:cNvPr id="6" name="Freeform 6"/>
          <p:cNvSpPr/>
          <p:nvPr/>
        </p:nvSpPr>
        <p:spPr>
          <a:xfrm>
            <a:off x="4517209" y="3987355"/>
            <a:ext cx="3961495" cy="4184887"/>
          </a:xfrm>
          <a:custGeom>
            <a:avLst/>
            <a:gdLst/>
            <a:ahLst/>
            <a:cxnLst/>
            <a:rect l="l" t="t" r="r" b="b"/>
            <a:pathLst>
              <a:path w="3961495" h="4184887">
                <a:moveTo>
                  <a:pt x="0" y="0"/>
                </a:moveTo>
                <a:lnTo>
                  <a:pt x="3961495" y="0"/>
                </a:lnTo>
                <a:lnTo>
                  <a:pt x="3961495" y="4184887"/>
                </a:lnTo>
                <a:lnTo>
                  <a:pt x="0" y="4184887"/>
                </a:lnTo>
                <a:lnTo>
                  <a:pt x="0" y="0"/>
                </a:lnTo>
                <a:close/>
              </a:path>
            </a:pathLst>
          </a:custGeom>
          <a:blipFill>
            <a:blip r:embed="rId4">
              <a:extLst>
                <a:ext uri="{96DAC541-7B7A-43D3-8B79-37D633B846F1}">
                  <asvg:svgBlip xmlns:asvg="http://schemas.microsoft.com/office/drawing/2016/SVG/main" r:embed="rId5"/>
                </a:ext>
              </a:extLst>
            </a:blip>
            <a:stretch>
              <a:fillRect l="-21619" t="-11224" r="-3180" b="-17361"/>
            </a:stretch>
          </a:blipFill>
        </p:spPr>
      </p:sp>
      <p:sp>
        <p:nvSpPr>
          <p:cNvPr id="7" name="Freeform 7"/>
          <p:cNvSpPr/>
          <p:nvPr/>
        </p:nvSpPr>
        <p:spPr>
          <a:xfrm>
            <a:off x="9088304" y="4909379"/>
            <a:ext cx="3931696" cy="4153409"/>
          </a:xfrm>
          <a:custGeom>
            <a:avLst/>
            <a:gdLst/>
            <a:ahLst/>
            <a:cxnLst/>
            <a:rect l="l" t="t" r="r" b="b"/>
            <a:pathLst>
              <a:path w="3931696" h="4153409">
                <a:moveTo>
                  <a:pt x="0" y="0"/>
                </a:moveTo>
                <a:lnTo>
                  <a:pt x="3931696" y="0"/>
                </a:lnTo>
                <a:lnTo>
                  <a:pt x="3931696" y="4153409"/>
                </a:lnTo>
                <a:lnTo>
                  <a:pt x="0" y="4153409"/>
                </a:lnTo>
                <a:lnTo>
                  <a:pt x="0" y="0"/>
                </a:lnTo>
                <a:close/>
              </a:path>
            </a:pathLst>
          </a:custGeom>
          <a:blipFill>
            <a:blip r:embed="rId4">
              <a:extLst>
                <a:ext uri="{96DAC541-7B7A-43D3-8B79-37D633B846F1}">
                  <asvg:svgBlip xmlns:asvg="http://schemas.microsoft.com/office/drawing/2016/SVG/main" r:embed="rId5"/>
                </a:ext>
              </a:extLst>
            </a:blip>
            <a:stretch>
              <a:fillRect l="-21619" t="-11224" r="-3180" b="-17361"/>
            </a:stretch>
          </a:blipFill>
        </p:spPr>
      </p:sp>
      <p:sp>
        <p:nvSpPr>
          <p:cNvPr id="8" name="Freeform 8"/>
          <p:cNvSpPr/>
          <p:nvPr/>
        </p:nvSpPr>
        <p:spPr>
          <a:xfrm>
            <a:off x="13743900" y="4513780"/>
            <a:ext cx="3815135" cy="4030274"/>
          </a:xfrm>
          <a:custGeom>
            <a:avLst/>
            <a:gdLst/>
            <a:ahLst/>
            <a:cxnLst/>
            <a:rect l="l" t="t" r="r" b="b"/>
            <a:pathLst>
              <a:path w="3815135" h="4030274">
                <a:moveTo>
                  <a:pt x="0" y="0"/>
                </a:moveTo>
                <a:lnTo>
                  <a:pt x="3815135" y="0"/>
                </a:lnTo>
                <a:lnTo>
                  <a:pt x="3815135" y="4030274"/>
                </a:lnTo>
                <a:lnTo>
                  <a:pt x="0" y="4030274"/>
                </a:lnTo>
                <a:lnTo>
                  <a:pt x="0" y="0"/>
                </a:lnTo>
                <a:close/>
              </a:path>
            </a:pathLst>
          </a:custGeom>
          <a:blipFill>
            <a:blip r:embed="rId4">
              <a:extLst>
                <a:ext uri="{96DAC541-7B7A-43D3-8B79-37D633B846F1}">
                  <asvg:svgBlip xmlns:asvg="http://schemas.microsoft.com/office/drawing/2016/SVG/main" r:embed="rId5"/>
                </a:ext>
              </a:extLst>
            </a:blip>
            <a:stretch>
              <a:fillRect l="-21619" t="-11224" r="-3180" b="-17361"/>
            </a:stretch>
          </a:blipFill>
        </p:spPr>
      </p:sp>
      <p:sp>
        <p:nvSpPr>
          <p:cNvPr id="9" name="Freeform 9"/>
          <p:cNvSpPr/>
          <p:nvPr/>
        </p:nvSpPr>
        <p:spPr>
          <a:xfrm>
            <a:off x="16495858" y="8544054"/>
            <a:ext cx="1526884" cy="1629401"/>
          </a:xfrm>
          <a:custGeom>
            <a:avLst/>
            <a:gdLst/>
            <a:ahLst/>
            <a:cxnLst/>
            <a:rect l="l" t="t" r="r" b="b"/>
            <a:pathLst>
              <a:path w="1526884" h="1629401">
                <a:moveTo>
                  <a:pt x="0" y="0"/>
                </a:moveTo>
                <a:lnTo>
                  <a:pt x="1526884" y="0"/>
                </a:lnTo>
                <a:lnTo>
                  <a:pt x="1526884" y="1629400"/>
                </a:lnTo>
                <a:lnTo>
                  <a:pt x="0" y="1629400"/>
                </a:lnTo>
                <a:lnTo>
                  <a:pt x="0" y="0"/>
                </a:lnTo>
                <a:close/>
              </a:path>
            </a:pathLst>
          </a:custGeom>
          <a:blipFill>
            <a:blip r:embed="rId6"/>
            <a:stretch>
              <a:fillRect/>
            </a:stretch>
          </a:blipFill>
        </p:spPr>
      </p:sp>
      <p:grpSp>
        <p:nvGrpSpPr>
          <p:cNvPr id="10" name="Group 10"/>
          <p:cNvGrpSpPr/>
          <p:nvPr/>
        </p:nvGrpSpPr>
        <p:grpSpPr>
          <a:xfrm>
            <a:off x="333044" y="3481550"/>
            <a:ext cx="3815135" cy="2402184"/>
            <a:chOff x="0" y="0"/>
            <a:chExt cx="5086846" cy="3202912"/>
          </a:xfrm>
        </p:grpSpPr>
        <p:sp>
          <p:nvSpPr>
            <p:cNvPr id="11" name="TextBox 11"/>
            <p:cNvSpPr txBox="1"/>
            <p:nvPr/>
          </p:nvSpPr>
          <p:spPr>
            <a:xfrm>
              <a:off x="0" y="1461319"/>
              <a:ext cx="5086846" cy="1741593"/>
            </a:xfrm>
            <a:prstGeom prst="rect">
              <a:avLst/>
            </a:prstGeom>
          </p:spPr>
          <p:txBody>
            <a:bodyPr lIns="0" tIns="0" rIns="0" bIns="0" rtlCol="0" anchor="t">
              <a:spAutoFit/>
            </a:bodyPr>
            <a:lstStyle/>
            <a:p>
              <a:pPr algn="ctr">
                <a:lnSpc>
                  <a:spcPts val="3120"/>
                </a:lnSpc>
              </a:pPr>
              <a:r>
                <a:rPr lang="en-US" sz="2400">
                  <a:solidFill>
                    <a:srgbClr val="143951"/>
                  </a:solidFill>
                  <a:latin typeface="GothamLight"/>
                </a:rPr>
                <a:t>Recruitment</a:t>
              </a:r>
            </a:p>
            <a:p>
              <a:pPr algn="ctr">
                <a:lnSpc>
                  <a:spcPts val="2470"/>
                </a:lnSpc>
              </a:pPr>
              <a:r>
                <a:rPr lang="en-US" sz="1900">
                  <a:solidFill>
                    <a:srgbClr val="143951"/>
                  </a:solidFill>
                  <a:latin typeface="GothamLight"/>
                </a:rPr>
                <a:t>Job Fairs</a:t>
              </a:r>
            </a:p>
            <a:p>
              <a:pPr algn="ctr">
                <a:lnSpc>
                  <a:spcPts val="2470"/>
                </a:lnSpc>
              </a:pPr>
              <a:r>
                <a:rPr lang="en-US" sz="1900">
                  <a:solidFill>
                    <a:srgbClr val="143951"/>
                  </a:solidFill>
                  <a:latin typeface="GothamLight"/>
                </a:rPr>
                <a:t>Job Orders</a:t>
              </a:r>
            </a:p>
            <a:p>
              <a:pPr algn="ctr">
                <a:lnSpc>
                  <a:spcPts val="2470"/>
                </a:lnSpc>
              </a:pPr>
              <a:r>
                <a:rPr lang="en-US" sz="1900">
                  <a:solidFill>
                    <a:srgbClr val="143951"/>
                  </a:solidFill>
                  <a:latin typeface="GothamLight"/>
                </a:rPr>
                <a:t>Advertisement</a:t>
              </a:r>
            </a:p>
          </p:txBody>
        </p:sp>
        <p:sp>
          <p:nvSpPr>
            <p:cNvPr id="12" name="TextBox 12"/>
            <p:cNvSpPr txBox="1"/>
            <p:nvPr/>
          </p:nvSpPr>
          <p:spPr>
            <a:xfrm>
              <a:off x="2303317" y="-38100"/>
              <a:ext cx="480212" cy="1150959"/>
            </a:xfrm>
            <a:prstGeom prst="rect">
              <a:avLst/>
            </a:prstGeom>
          </p:spPr>
          <p:txBody>
            <a:bodyPr lIns="0" tIns="0" rIns="0" bIns="0" rtlCol="0" anchor="t">
              <a:spAutoFit/>
            </a:bodyPr>
            <a:lstStyle/>
            <a:p>
              <a:pPr algn="ctr">
                <a:lnSpc>
                  <a:spcPts val="7189"/>
                </a:lnSpc>
              </a:pPr>
              <a:endParaRPr/>
            </a:p>
          </p:txBody>
        </p:sp>
      </p:grpSp>
      <p:sp>
        <p:nvSpPr>
          <p:cNvPr id="13" name="TextBox 13"/>
          <p:cNvSpPr txBox="1"/>
          <p:nvPr/>
        </p:nvSpPr>
        <p:spPr>
          <a:xfrm>
            <a:off x="4757189" y="5583089"/>
            <a:ext cx="3721514" cy="1287780"/>
          </a:xfrm>
          <a:prstGeom prst="rect">
            <a:avLst/>
          </a:prstGeom>
        </p:spPr>
        <p:txBody>
          <a:bodyPr lIns="0" tIns="0" rIns="0" bIns="0" rtlCol="0" anchor="t">
            <a:spAutoFit/>
          </a:bodyPr>
          <a:lstStyle/>
          <a:p>
            <a:pPr algn="ctr">
              <a:lnSpc>
                <a:spcPts val="3120"/>
              </a:lnSpc>
            </a:pPr>
            <a:r>
              <a:rPr lang="en-US" sz="2400">
                <a:solidFill>
                  <a:srgbClr val="143951"/>
                </a:solidFill>
                <a:latin typeface="GothamLight"/>
              </a:rPr>
              <a:t>Work-Based Learning</a:t>
            </a:r>
          </a:p>
          <a:p>
            <a:pPr algn="ctr">
              <a:lnSpc>
                <a:spcPts val="2340"/>
              </a:lnSpc>
            </a:pPr>
            <a:r>
              <a:rPr lang="en-US" sz="1800">
                <a:solidFill>
                  <a:srgbClr val="143951"/>
                </a:solidFill>
                <a:latin typeface="GothamLight"/>
              </a:rPr>
              <a:t>Incumbent Worker Training</a:t>
            </a:r>
          </a:p>
          <a:p>
            <a:pPr algn="ctr">
              <a:lnSpc>
                <a:spcPts val="2340"/>
              </a:lnSpc>
            </a:pPr>
            <a:r>
              <a:rPr lang="en-US" sz="1800">
                <a:solidFill>
                  <a:srgbClr val="143951"/>
                </a:solidFill>
                <a:latin typeface="GothamLight"/>
              </a:rPr>
              <a:t>On-the-Job Training</a:t>
            </a:r>
          </a:p>
          <a:p>
            <a:pPr algn="ctr">
              <a:lnSpc>
                <a:spcPts val="2340"/>
              </a:lnSpc>
            </a:pPr>
            <a:r>
              <a:rPr lang="en-US" sz="1800">
                <a:solidFill>
                  <a:srgbClr val="143951"/>
                </a:solidFill>
                <a:latin typeface="GothamLight"/>
              </a:rPr>
              <a:t>Work Experience</a:t>
            </a:r>
          </a:p>
        </p:txBody>
      </p:sp>
      <p:grpSp>
        <p:nvGrpSpPr>
          <p:cNvPr id="14" name="Group 14"/>
          <p:cNvGrpSpPr/>
          <p:nvPr/>
        </p:nvGrpSpPr>
        <p:grpSpPr>
          <a:xfrm>
            <a:off x="9204865" y="5474514"/>
            <a:ext cx="3815135" cy="1810999"/>
            <a:chOff x="0" y="0"/>
            <a:chExt cx="5086846" cy="2414665"/>
          </a:xfrm>
        </p:grpSpPr>
        <p:sp>
          <p:nvSpPr>
            <p:cNvPr id="15" name="TextBox 15"/>
            <p:cNvSpPr txBox="1"/>
            <p:nvPr/>
          </p:nvSpPr>
          <p:spPr>
            <a:xfrm>
              <a:off x="0" y="1461319"/>
              <a:ext cx="5086846" cy="953347"/>
            </a:xfrm>
            <a:prstGeom prst="rect">
              <a:avLst/>
            </a:prstGeom>
          </p:spPr>
          <p:txBody>
            <a:bodyPr lIns="0" tIns="0" rIns="0" bIns="0" rtlCol="0" anchor="t">
              <a:spAutoFit/>
            </a:bodyPr>
            <a:lstStyle/>
            <a:p>
              <a:pPr algn="ctr">
                <a:lnSpc>
                  <a:spcPts val="3120"/>
                </a:lnSpc>
              </a:pPr>
              <a:r>
                <a:rPr lang="en-US" sz="2400">
                  <a:solidFill>
                    <a:srgbClr val="143951"/>
                  </a:solidFill>
                  <a:latin typeface="GothamLight"/>
                </a:rPr>
                <a:t>Transition Services</a:t>
              </a:r>
            </a:p>
            <a:p>
              <a:pPr marL="0" lvl="0" indent="0" algn="ctr">
                <a:lnSpc>
                  <a:spcPts val="2600"/>
                </a:lnSpc>
              </a:pPr>
              <a:r>
                <a:rPr lang="en-US" sz="2000">
                  <a:solidFill>
                    <a:srgbClr val="143951"/>
                  </a:solidFill>
                  <a:latin typeface="GothamLight"/>
                </a:rPr>
                <a:t>Rapid Response Services</a:t>
              </a:r>
            </a:p>
          </p:txBody>
        </p:sp>
        <p:sp>
          <p:nvSpPr>
            <p:cNvPr id="16" name="TextBox 16"/>
            <p:cNvSpPr txBox="1"/>
            <p:nvPr/>
          </p:nvSpPr>
          <p:spPr>
            <a:xfrm>
              <a:off x="2188297" y="-38100"/>
              <a:ext cx="480212" cy="1150959"/>
            </a:xfrm>
            <a:prstGeom prst="rect">
              <a:avLst/>
            </a:prstGeom>
          </p:spPr>
          <p:txBody>
            <a:bodyPr lIns="0" tIns="0" rIns="0" bIns="0" rtlCol="0" anchor="t">
              <a:spAutoFit/>
            </a:bodyPr>
            <a:lstStyle/>
            <a:p>
              <a:pPr algn="ctr">
                <a:lnSpc>
                  <a:spcPts val="7189"/>
                </a:lnSpc>
              </a:pPr>
              <a:endParaRPr/>
            </a:p>
          </p:txBody>
        </p:sp>
      </p:grpSp>
      <p:sp>
        <p:nvSpPr>
          <p:cNvPr id="17" name="TextBox 17"/>
          <p:cNvSpPr txBox="1"/>
          <p:nvPr/>
        </p:nvSpPr>
        <p:spPr>
          <a:xfrm>
            <a:off x="1988162" y="1028700"/>
            <a:ext cx="14400386" cy="1457325"/>
          </a:xfrm>
          <a:prstGeom prst="rect">
            <a:avLst/>
          </a:prstGeom>
        </p:spPr>
        <p:txBody>
          <a:bodyPr lIns="0" tIns="0" rIns="0" bIns="0" rtlCol="0" anchor="t">
            <a:spAutoFit/>
          </a:bodyPr>
          <a:lstStyle/>
          <a:p>
            <a:pPr marL="0" lvl="0" indent="0" algn="ctr">
              <a:lnSpc>
                <a:spcPts val="11519"/>
              </a:lnSpc>
            </a:pPr>
            <a:r>
              <a:rPr lang="en-US" sz="9600">
                <a:solidFill>
                  <a:srgbClr val="143951"/>
                </a:solidFill>
                <a:latin typeface="Open Sans Bold"/>
              </a:rPr>
              <a:t>Business Services</a:t>
            </a:r>
          </a:p>
        </p:txBody>
      </p:sp>
      <p:grpSp>
        <p:nvGrpSpPr>
          <p:cNvPr id="18" name="Group 18"/>
          <p:cNvGrpSpPr/>
          <p:nvPr/>
        </p:nvGrpSpPr>
        <p:grpSpPr>
          <a:xfrm>
            <a:off x="13743900" y="5040314"/>
            <a:ext cx="3815135" cy="2078969"/>
            <a:chOff x="0" y="0"/>
            <a:chExt cx="5086846" cy="2771958"/>
          </a:xfrm>
        </p:grpSpPr>
        <p:sp>
          <p:nvSpPr>
            <p:cNvPr id="19" name="TextBox 19"/>
            <p:cNvSpPr txBox="1"/>
            <p:nvPr/>
          </p:nvSpPr>
          <p:spPr>
            <a:xfrm>
              <a:off x="0" y="1461319"/>
              <a:ext cx="5086846" cy="1310640"/>
            </a:xfrm>
            <a:prstGeom prst="rect">
              <a:avLst/>
            </a:prstGeom>
          </p:spPr>
          <p:txBody>
            <a:bodyPr lIns="0" tIns="0" rIns="0" bIns="0" rtlCol="0" anchor="t">
              <a:spAutoFit/>
            </a:bodyPr>
            <a:lstStyle/>
            <a:p>
              <a:pPr algn="ctr">
                <a:lnSpc>
                  <a:spcPts val="3120"/>
                </a:lnSpc>
              </a:pPr>
              <a:r>
                <a:rPr lang="en-US" sz="2400">
                  <a:solidFill>
                    <a:srgbClr val="143951"/>
                  </a:solidFill>
                  <a:latin typeface="GothamLight"/>
                </a:rPr>
                <a:t>Strategic Partnerships</a:t>
              </a:r>
            </a:p>
            <a:p>
              <a:pPr marL="0" lvl="0" indent="0" algn="ctr">
                <a:lnSpc>
                  <a:spcPts val="2340"/>
                </a:lnSpc>
              </a:pPr>
              <a:r>
                <a:rPr lang="en-US" sz="1800">
                  <a:solidFill>
                    <a:srgbClr val="143951"/>
                  </a:solidFill>
                  <a:latin typeface="GothamLight"/>
                </a:rPr>
                <a:t>Gaston's BEST &amp; other partnership connections</a:t>
              </a:r>
            </a:p>
          </p:txBody>
        </p:sp>
        <p:sp>
          <p:nvSpPr>
            <p:cNvPr id="20" name="TextBox 20"/>
            <p:cNvSpPr txBox="1"/>
            <p:nvPr/>
          </p:nvSpPr>
          <p:spPr>
            <a:xfrm>
              <a:off x="2188297" y="-38100"/>
              <a:ext cx="480212" cy="1150959"/>
            </a:xfrm>
            <a:prstGeom prst="rect">
              <a:avLst/>
            </a:prstGeom>
          </p:spPr>
          <p:txBody>
            <a:bodyPr lIns="0" tIns="0" rIns="0" bIns="0" rtlCol="0" anchor="t">
              <a:spAutoFit/>
            </a:bodyPr>
            <a:lstStyle/>
            <a:p>
              <a:pPr algn="ctr">
                <a:lnSpc>
                  <a:spcPts val="718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192127" y="794441"/>
            <a:ext cx="5846031" cy="4698673"/>
            <a:chOff x="0" y="0"/>
            <a:chExt cx="7794708" cy="6264898"/>
          </a:xfrm>
        </p:grpSpPr>
        <p:pic>
          <p:nvPicPr>
            <p:cNvPr id="3" name="Picture 3"/>
            <p:cNvPicPr>
              <a:picLocks noChangeAspect="1"/>
            </p:cNvPicPr>
            <p:nvPr/>
          </p:nvPicPr>
          <p:blipFill>
            <a:blip r:embed="rId2"/>
            <a:srcRect l="1475" r="1475"/>
            <a:stretch>
              <a:fillRect/>
            </a:stretch>
          </p:blipFill>
          <p:spPr>
            <a:xfrm>
              <a:off x="0" y="0"/>
              <a:ext cx="7794708" cy="6264898"/>
            </a:xfrm>
            <a:prstGeom prst="rect">
              <a:avLst/>
            </a:prstGeom>
          </p:spPr>
        </p:pic>
      </p:grpSp>
      <p:sp>
        <p:nvSpPr>
          <p:cNvPr id="4" name="Freeform 4"/>
          <p:cNvSpPr/>
          <p:nvPr/>
        </p:nvSpPr>
        <p:spPr>
          <a:xfrm>
            <a:off x="75417" y="6439129"/>
            <a:ext cx="6555368" cy="3329407"/>
          </a:xfrm>
          <a:custGeom>
            <a:avLst/>
            <a:gdLst/>
            <a:ahLst/>
            <a:cxnLst/>
            <a:rect l="l" t="t" r="r" b="b"/>
            <a:pathLst>
              <a:path w="6555368" h="3329407">
                <a:moveTo>
                  <a:pt x="0" y="0"/>
                </a:moveTo>
                <a:lnTo>
                  <a:pt x="6555368" y="0"/>
                </a:lnTo>
                <a:lnTo>
                  <a:pt x="6555368" y="3329407"/>
                </a:lnTo>
                <a:lnTo>
                  <a:pt x="0" y="3329407"/>
                </a:lnTo>
                <a:lnTo>
                  <a:pt x="0" y="0"/>
                </a:lnTo>
                <a:close/>
              </a:path>
            </a:pathLst>
          </a:custGeom>
          <a:blipFill>
            <a:blip r:embed="rId3"/>
            <a:stretch>
              <a:fillRect l="-463" r="-463"/>
            </a:stretch>
          </a:blipFill>
        </p:spPr>
      </p:sp>
      <p:sp>
        <p:nvSpPr>
          <p:cNvPr id="5" name="Freeform 5"/>
          <p:cNvSpPr/>
          <p:nvPr/>
        </p:nvSpPr>
        <p:spPr>
          <a:xfrm>
            <a:off x="6998492" y="1309990"/>
            <a:ext cx="6204777" cy="3486808"/>
          </a:xfrm>
          <a:custGeom>
            <a:avLst/>
            <a:gdLst/>
            <a:ahLst/>
            <a:cxnLst/>
            <a:rect l="l" t="t" r="r" b="b"/>
            <a:pathLst>
              <a:path w="6204777" h="3486808">
                <a:moveTo>
                  <a:pt x="0" y="0"/>
                </a:moveTo>
                <a:lnTo>
                  <a:pt x="6204777" y="0"/>
                </a:lnTo>
                <a:lnTo>
                  <a:pt x="6204777" y="3486808"/>
                </a:lnTo>
                <a:lnTo>
                  <a:pt x="0" y="3486808"/>
                </a:lnTo>
                <a:lnTo>
                  <a:pt x="0" y="0"/>
                </a:lnTo>
                <a:close/>
              </a:path>
            </a:pathLst>
          </a:custGeom>
          <a:blipFill>
            <a:blip r:embed="rId4"/>
            <a:stretch>
              <a:fillRect l="-721" r="-721" b="-1541"/>
            </a:stretch>
          </a:blipFill>
        </p:spPr>
      </p:sp>
      <p:sp>
        <p:nvSpPr>
          <p:cNvPr id="6" name="Freeform 6"/>
          <p:cNvSpPr/>
          <p:nvPr/>
        </p:nvSpPr>
        <p:spPr>
          <a:xfrm>
            <a:off x="13732897" y="105728"/>
            <a:ext cx="3626440" cy="4835253"/>
          </a:xfrm>
          <a:custGeom>
            <a:avLst/>
            <a:gdLst/>
            <a:ahLst/>
            <a:cxnLst/>
            <a:rect l="l" t="t" r="r" b="b"/>
            <a:pathLst>
              <a:path w="3626440" h="4835253">
                <a:moveTo>
                  <a:pt x="0" y="0"/>
                </a:moveTo>
                <a:lnTo>
                  <a:pt x="3626440" y="0"/>
                </a:lnTo>
                <a:lnTo>
                  <a:pt x="3626440" y="4835253"/>
                </a:lnTo>
                <a:lnTo>
                  <a:pt x="0" y="4835253"/>
                </a:lnTo>
                <a:lnTo>
                  <a:pt x="0" y="0"/>
                </a:lnTo>
                <a:close/>
              </a:path>
            </a:pathLst>
          </a:custGeom>
          <a:blipFill>
            <a:blip r:embed="rId5"/>
            <a:stretch>
              <a:fillRect/>
            </a:stretch>
          </a:blipFill>
        </p:spPr>
      </p:sp>
      <p:sp>
        <p:nvSpPr>
          <p:cNvPr id="7" name="Freeform 7"/>
          <p:cNvSpPr/>
          <p:nvPr/>
        </p:nvSpPr>
        <p:spPr>
          <a:xfrm>
            <a:off x="13479181" y="5143500"/>
            <a:ext cx="3722158" cy="4818328"/>
          </a:xfrm>
          <a:custGeom>
            <a:avLst/>
            <a:gdLst/>
            <a:ahLst/>
            <a:cxnLst/>
            <a:rect l="l" t="t" r="r" b="b"/>
            <a:pathLst>
              <a:path w="3722158" h="4818328">
                <a:moveTo>
                  <a:pt x="0" y="0"/>
                </a:moveTo>
                <a:lnTo>
                  <a:pt x="3722159" y="0"/>
                </a:lnTo>
                <a:lnTo>
                  <a:pt x="3722159" y="4818328"/>
                </a:lnTo>
                <a:lnTo>
                  <a:pt x="0" y="4818328"/>
                </a:lnTo>
                <a:lnTo>
                  <a:pt x="0" y="0"/>
                </a:lnTo>
                <a:close/>
              </a:path>
            </a:pathLst>
          </a:custGeom>
          <a:blipFill>
            <a:blip r:embed="rId6"/>
            <a:stretch>
              <a:fillRect/>
            </a:stretch>
          </a:blipFill>
        </p:spPr>
      </p:sp>
      <p:sp>
        <p:nvSpPr>
          <p:cNvPr id="8" name="Freeform 8"/>
          <p:cNvSpPr/>
          <p:nvPr/>
        </p:nvSpPr>
        <p:spPr>
          <a:xfrm>
            <a:off x="17111167" y="9083760"/>
            <a:ext cx="1028700" cy="1097768"/>
          </a:xfrm>
          <a:custGeom>
            <a:avLst/>
            <a:gdLst/>
            <a:ahLst/>
            <a:cxnLst/>
            <a:rect l="l" t="t" r="r" b="b"/>
            <a:pathLst>
              <a:path w="1028700" h="1097768">
                <a:moveTo>
                  <a:pt x="0" y="0"/>
                </a:moveTo>
                <a:lnTo>
                  <a:pt x="1028700" y="0"/>
                </a:lnTo>
                <a:lnTo>
                  <a:pt x="1028700" y="1097768"/>
                </a:lnTo>
                <a:lnTo>
                  <a:pt x="0" y="1097768"/>
                </a:lnTo>
                <a:lnTo>
                  <a:pt x="0" y="0"/>
                </a:lnTo>
                <a:close/>
              </a:path>
            </a:pathLst>
          </a:custGeom>
          <a:blipFill>
            <a:blip r:embed="rId7"/>
            <a:stretch>
              <a:fillRect/>
            </a:stretch>
          </a:blipFill>
        </p:spPr>
      </p:sp>
      <p:sp>
        <p:nvSpPr>
          <p:cNvPr id="9" name="Freeform 9"/>
          <p:cNvSpPr/>
          <p:nvPr/>
        </p:nvSpPr>
        <p:spPr>
          <a:xfrm>
            <a:off x="6912421" y="5493114"/>
            <a:ext cx="6059175" cy="3963687"/>
          </a:xfrm>
          <a:custGeom>
            <a:avLst/>
            <a:gdLst/>
            <a:ahLst/>
            <a:cxnLst/>
            <a:rect l="l" t="t" r="r" b="b"/>
            <a:pathLst>
              <a:path w="6059175" h="3963687">
                <a:moveTo>
                  <a:pt x="0" y="0"/>
                </a:moveTo>
                <a:lnTo>
                  <a:pt x="6059175" y="0"/>
                </a:lnTo>
                <a:lnTo>
                  <a:pt x="6059175" y="3963687"/>
                </a:lnTo>
                <a:lnTo>
                  <a:pt x="0" y="3963687"/>
                </a:lnTo>
                <a:lnTo>
                  <a:pt x="0" y="0"/>
                </a:lnTo>
                <a:close/>
              </a:path>
            </a:pathLst>
          </a:custGeom>
          <a:blipFill>
            <a:blip r:embed="rId8"/>
            <a:stretch>
              <a:fillRect/>
            </a:stretch>
          </a:blipFill>
        </p:spPr>
      </p:sp>
      <p:sp>
        <p:nvSpPr>
          <p:cNvPr id="10" name="TextBox 10"/>
          <p:cNvSpPr txBox="1"/>
          <p:nvPr/>
        </p:nvSpPr>
        <p:spPr>
          <a:xfrm>
            <a:off x="5861938" y="229586"/>
            <a:ext cx="7341331" cy="857250"/>
          </a:xfrm>
          <a:prstGeom prst="rect">
            <a:avLst/>
          </a:prstGeom>
        </p:spPr>
        <p:txBody>
          <a:bodyPr lIns="0" tIns="0" rIns="0" bIns="0" rtlCol="0" anchor="t">
            <a:spAutoFit/>
          </a:bodyPr>
          <a:lstStyle/>
          <a:p>
            <a:pPr marL="0" lvl="0" indent="0" algn="ctr">
              <a:lnSpc>
                <a:spcPts val="6720"/>
              </a:lnSpc>
              <a:spcBef>
                <a:spcPct val="0"/>
              </a:spcBef>
            </a:pPr>
            <a:r>
              <a:rPr lang="en-US" sz="5600">
                <a:solidFill>
                  <a:srgbClr val="143951"/>
                </a:solidFill>
                <a:latin typeface="Open Sans Bold"/>
              </a:rPr>
              <a:t>Recruitment Events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143076" y="3959963"/>
            <a:ext cx="4614000" cy="4608673"/>
            <a:chOff x="0" y="0"/>
            <a:chExt cx="4267767" cy="4262839"/>
          </a:xfrm>
        </p:grpSpPr>
        <p:sp>
          <p:nvSpPr>
            <p:cNvPr id="3" name="Freeform 3"/>
            <p:cNvSpPr/>
            <p:nvPr/>
          </p:nvSpPr>
          <p:spPr>
            <a:xfrm>
              <a:off x="0" y="0"/>
              <a:ext cx="4267767" cy="4262839"/>
            </a:xfrm>
            <a:custGeom>
              <a:avLst/>
              <a:gdLst/>
              <a:ahLst/>
              <a:cxnLst/>
              <a:rect l="l" t="t" r="r" b="b"/>
              <a:pathLst>
                <a:path w="4267767" h="4262839">
                  <a:moveTo>
                    <a:pt x="4143307" y="4262839"/>
                  </a:moveTo>
                  <a:lnTo>
                    <a:pt x="124460" y="4262839"/>
                  </a:lnTo>
                  <a:cubicBezTo>
                    <a:pt x="55880" y="4262839"/>
                    <a:pt x="0" y="4206959"/>
                    <a:pt x="0" y="4138380"/>
                  </a:cubicBezTo>
                  <a:lnTo>
                    <a:pt x="0" y="124460"/>
                  </a:lnTo>
                  <a:cubicBezTo>
                    <a:pt x="0" y="55880"/>
                    <a:pt x="55880" y="0"/>
                    <a:pt x="124460" y="0"/>
                  </a:cubicBezTo>
                  <a:lnTo>
                    <a:pt x="4143308" y="0"/>
                  </a:lnTo>
                  <a:cubicBezTo>
                    <a:pt x="4211887" y="0"/>
                    <a:pt x="4267767" y="55880"/>
                    <a:pt x="4267767" y="124460"/>
                  </a:cubicBezTo>
                  <a:lnTo>
                    <a:pt x="4267767" y="4138380"/>
                  </a:lnTo>
                  <a:cubicBezTo>
                    <a:pt x="4267767" y="4206959"/>
                    <a:pt x="4211887" y="4262839"/>
                    <a:pt x="4143308" y="4262839"/>
                  </a:cubicBezTo>
                  <a:close/>
                </a:path>
              </a:pathLst>
            </a:custGeom>
            <a:solidFill>
              <a:srgbClr val="D4D4D4"/>
            </a:solidFill>
          </p:spPr>
        </p:sp>
      </p:grpSp>
      <p:grpSp>
        <p:nvGrpSpPr>
          <p:cNvPr id="4" name="Group 4"/>
          <p:cNvGrpSpPr/>
          <p:nvPr/>
        </p:nvGrpSpPr>
        <p:grpSpPr>
          <a:xfrm>
            <a:off x="5052351" y="3771905"/>
            <a:ext cx="4249097" cy="4185567"/>
            <a:chOff x="0" y="0"/>
            <a:chExt cx="3930246" cy="3871483"/>
          </a:xfrm>
        </p:grpSpPr>
        <p:sp>
          <p:nvSpPr>
            <p:cNvPr id="5" name="Freeform 5"/>
            <p:cNvSpPr/>
            <p:nvPr/>
          </p:nvSpPr>
          <p:spPr>
            <a:xfrm>
              <a:off x="0" y="0"/>
              <a:ext cx="3930247" cy="3871483"/>
            </a:xfrm>
            <a:custGeom>
              <a:avLst/>
              <a:gdLst/>
              <a:ahLst/>
              <a:cxnLst/>
              <a:rect l="l" t="t" r="r" b="b"/>
              <a:pathLst>
                <a:path w="3930247" h="3871483">
                  <a:moveTo>
                    <a:pt x="3805786" y="3871483"/>
                  </a:moveTo>
                  <a:lnTo>
                    <a:pt x="124460" y="3871483"/>
                  </a:lnTo>
                  <a:cubicBezTo>
                    <a:pt x="55880" y="3871483"/>
                    <a:pt x="0" y="3815603"/>
                    <a:pt x="0" y="3747023"/>
                  </a:cubicBezTo>
                  <a:lnTo>
                    <a:pt x="0" y="124460"/>
                  </a:lnTo>
                  <a:cubicBezTo>
                    <a:pt x="0" y="55880"/>
                    <a:pt x="55880" y="0"/>
                    <a:pt x="124460" y="0"/>
                  </a:cubicBezTo>
                  <a:lnTo>
                    <a:pt x="3805787" y="0"/>
                  </a:lnTo>
                  <a:cubicBezTo>
                    <a:pt x="3874367" y="0"/>
                    <a:pt x="3930247" y="55880"/>
                    <a:pt x="3930247" y="124460"/>
                  </a:cubicBezTo>
                  <a:lnTo>
                    <a:pt x="3930247" y="3747023"/>
                  </a:lnTo>
                  <a:cubicBezTo>
                    <a:pt x="3930247" y="3815603"/>
                    <a:pt x="3874367" y="3871483"/>
                    <a:pt x="3805787" y="3871483"/>
                  </a:cubicBezTo>
                  <a:close/>
                </a:path>
              </a:pathLst>
            </a:custGeom>
            <a:solidFill>
              <a:srgbClr val="D4D4D4"/>
            </a:solidFill>
          </p:spPr>
        </p:sp>
      </p:grpSp>
      <p:grpSp>
        <p:nvGrpSpPr>
          <p:cNvPr id="6" name="Group 6"/>
          <p:cNvGrpSpPr/>
          <p:nvPr/>
        </p:nvGrpSpPr>
        <p:grpSpPr>
          <a:xfrm>
            <a:off x="9609083" y="3959963"/>
            <a:ext cx="3931203" cy="4619218"/>
            <a:chOff x="0" y="0"/>
            <a:chExt cx="3636207" cy="4272593"/>
          </a:xfrm>
        </p:grpSpPr>
        <p:sp>
          <p:nvSpPr>
            <p:cNvPr id="7" name="Freeform 7"/>
            <p:cNvSpPr/>
            <p:nvPr/>
          </p:nvSpPr>
          <p:spPr>
            <a:xfrm>
              <a:off x="0" y="0"/>
              <a:ext cx="3636207" cy="4272593"/>
            </a:xfrm>
            <a:custGeom>
              <a:avLst/>
              <a:gdLst/>
              <a:ahLst/>
              <a:cxnLst/>
              <a:rect l="l" t="t" r="r" b="b"/>
              <a:pathLst>
                <a:path w="3636207" h="4272593">
                  <a:moveTo>
                    <a:pt x="3511746" y="4272593"/>
                  </a:moveTo>
                  <a:lnTo>
                    <a:pt x="124460" y="4272593"/>
                  </a:lnTo>
                  <a:cubicBezTo>
                    <a:pt x="55880" y="4272593"/>
                    <a:pt x="0" y="4216713"/>
                    <a:pt x="0" y="4148133"/>
                  </a:cubicBezTo>
                  <a:lnTo>
                    <a:pt x="0" y="124460"/>
                  </a:lnTo>
                  <a:cubicBezTo>
                    <a:pt x="0" y="55880"/>
                    <a:pt x="55880" y="0"/>
                    <a:pt x="124460" y="0"/>
                  </a:cubicBezTo>
                  <a:lnTo>
                    <a:pt x="3511746" y="0"/>
                  </a:lnTo>
                  <a:cubicBezTo>
                    <a:pt x="3580327" y="0"/>
                    <a:pt x="3636207" y="55880"/>
                    <a:pt x="3636207" y="124460"/>
                  </a:cubicBezTo>
                  <a:lnTo>
                    <a:pt x="3636207" y="4148133"/>
                  </a:lnTo>
                  <a:cubicBezTo>
                    <a:pt x="3636207" y="4216714"/>
                    <a:pt x="3580327" y="4272593"/>
                    <a:pt x="3511746" y="4272593"/>
                  </a:cubicBezTo>
                  <a:close/>
                </a:path>
              </a:pathLst>
            </a:custGeom>
            <a:solidFill>
              <a:srgbClr val="D4D4D4"/>
            </a:solidFill>
          </p:spPr>
        </p:sp>
      </p:grpSp>
      <p:grpSp>
        <p:nvGrpSpPr>
          <p:cNvPr id="8" name="Group 8"/>
          <p:cNvGrpSpPr/>
          <p:nvPr/>
        </p:nvGrpSpPr>
        <p:grpSpPr>
          <a:xfrm>
            <a:off x="13847921" y="3771905"/>
            <a:ext cx="4128713" cy="4310473"/>
            <a:chOff x="0" y="0"/>
            <a:chExt cx="3818896" cy="3987017"/>
          </a:xfrm>
        </p:grpSpPr>
        <p:sp>
          <p:nvSpPr>
            <p:cNvPr id="9" name="Freeform 9"/>
            <p:cNvSpPr/>
            <p:nvPr/>
          </p:nvSpPr>
          <p:spPr>
            <a:xfrm>
              <a:off x="0" y="0"/>
              <a:ext cx="3818896" cy="3987017"/>
            </a:xfrm>
            <a:custGeom>
              <a:avLst/>
              <a:gdLst/>
              <a:ahLst/>
              <a:cxnLst/>
              <a:rect l="l" t="t" r="r" b="b"/>
              <a:pathLst>
                <a:path w="3818896" h="3987017">
                  <a:moveTo>
                    <a:pt x="3694436" y="3987017"/>
                  </a:moveTo>
                  <a:lnTo>
                    <a:pt x="124460" y="3987017"/>
                  </a:lnTo>
                  <a:cubicBezTo>
                    <a:pt x="55880" y="3987017"/>
                    <a:pt x="0" y="3931137"/>
                    <a:pt x="0" y="3862557"/>
                  </a:cubicBezTo>
                  <a:lnTo>
                    <a:pt x="0" y="124460"/>
                  </a:lnTo>
                  <a:cubicBezTo>
                    <a:pt x="0" y="55880"/>
                    <a:pt x="55880" y="0"/>
                    <a:pt x="124460" y="0"/>
                  </a:cubicBezTo>
                  <a:lnTo>
                    <a:pt x="3694436" y="0"/>
                  </a:lnTo>
                  <a:cubicBezTo>
                    <a:pt x="3763016" y="0"/>
                    <a:pt x="3818896" y="55880"/>
                    <a:pt x="3818896" y="124460"/>
                  </a:cubicBezTo>
                  <a:lnTo>
                    <a:pt x="3818896" y="3862557"/>
                  </a:lnTo>
                  <a:cubicBezTo>
                    <a:pt x="3818896" y="3931137"/>
                    <a:pt x="3763016" y="3987017"/>
                    <a:pt x="3694436" y="3987017"/>
                  </a:cubicBezTo>
                  <a:close/>
                </a:path>
              </a:pathLst>
            </a:custGeom>
            <a:solidFill>
              <a:srgbClr val="D4D4D4"/>
            </a:solidFill>
          </p:spPr>
        </p:sp>
      </p:grpSp>
      <p:grpSp>
        <p:nvGrpSpPr>
          <p:cNvPr id="10" name="Group 10"/>
          <p:cNvGrpSpPr/>
          <p:nvPr/>
        </p:nvGrpSpPr>
        <p:grpSpPr>
          <a:xfrm>
            <a:off x="2027044" y="838200"/>
            <a:ext cx="14382811" cy="2686207"/>
            <a:chOff x="0" y="0"/>
            <a:chExt cx="13303530" cy="2484635"/>
          </a:xfrm>
        </p:grpSpPr>
        <p:sp>
          <p:nvSpPr>
            <p:cNvPr id="11" name="Freeform 11"/>
            <p:cNvSpPr/>
            <p:nvPr/>
          </p:nvSpPr>
          <p:spPr>
            <a:xfrm>
              <a:off x="0" y="0"/>
              <a:ext cx="13303531" cy="2484636"/>
            </a:xfrm>
            <a:custGeom>
              <a:avLst/>
              <a:gdLst/>
              <a:ahLst/>
              <a:cxnLst/>
              <a:rect l="l" t="t" r="r" b="b"/>
              <a:pathLst>
                <a:path w="13303531" h="2484636">
                  <a:moveTo>
                    <a:pt x="13179070" y="2484635"/>
                  </a:moveTo>
                  <a:lnTo>
                    <a:pt x="124460" y="2484635"/>
                  </a:lnTo>
                  <a:cubicBezTo>
                    <a:pt x="55880" y="2484635"/>
                    <a:pt x="0" y="2428755"/>
                    <a:pt x="0" y="2360175"/>
                  </a:cubicBezTo>
                  <a:lnTo>
                    <a:pt x="0" y="124460"/>
                  </a:lnTo>
                  <a:cubicBezTo>
                    <a:pt x="0" y="55880"/>
                    <a:pt x="55880" y="0"/>
                    <a:pt x="124460" y="0"/>
                  </a:cubicBezTo>
                  <a:lnTo>
                    <a:pt x="13179070" y="0"/>
                  </a:lnTo>
                  <a:cubicBezTo>
                    <a:pt x="13247650" y="0"/>
                    <a:pt x="13303531" y="55880"/>
                    <a:pt x="13303531" y="124460"/>
                  </a:cubicBezTo>
                  <a:lnTo>
                    <a:pt x="13303531" y="2360176"/>
                  </a:lnTo>
                  <a:cubicBezTo>
                    <a:pt x="13303531" y="2428755"/>
                    <a:pt x="13247650" y="2484636"/>
                    <a:pt x="13179070" y="2484636"/>
                  </a:cubicBezTo>
                  <a:close/>
                </a:path>
              </a:pathLst>
            </a:custGeom>
            <a:solidFill>
              <a:srgbClr val="D4D4D4"/>
            </a:solidFill>
          </p:spPr>
        </p:sp>
      </p:grpSp>
      <p:sp>
        <p:nvSpPr>
          <p:cNvPr id="12" name="Freeform 12"/>
          <p:cNvSpPr/>
          <p:nvPr/>
        </p:nvSpPr>
        <p:spPr>
          <a:xfrm>
            <a:off x="3118210" y="9006786"/>
            <a:ext cx="1246622" cy="1002996"/>
          </a:xfrm>
          <a:custGeom>
            <a:avLst/>
            <a:gdLst/>
            <a:ahLst/>
            <a:cxnLst/>
            <a:rect l="l" t="t" r="r" b="b"/>
            <a:pathLst>
              <a:path w="1246622" h="1002996">
                <a:moveTo>
                  <a:pt x="0" y="0"/>
                </a:moveTo>
                <a:lnTo>
                  <a:pt x="1246621" y="0"/>
                </a:lnTo>
                <a:lnTo>
                  <a:pt x="1246621" y="1002996"/>
                </a:lnTo>
                <a:lnTo>
                  <a:pt x="0" y="1002996"/>
                </a:lnTo>
                <a:lnTo>
                  <a:pt x="0" y="0"/>
                </a:lnTo>
                <a:close/>
              </a:path>
            </a:pathLst>
          </a:custGeom>
          <a:blipFill>
            <a:blip r:embed="rId2">
              <a:alphaModFix amt="24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664176" y="8609205"/>
            <a:ext cx="1312458" cy="1400577"/>
          </a:xfrm>
          <a:custGeom>
            <a:avLst/>
            <a:gdLst/>
            <a:ahLst/>
            <a:cxnLst/>
            <a:rect l="l" t="t" r="r" b="b"/>
            <a:pathLst>
              <a:path w="1312458" h="1400577">
                <a:moveTo>
                  <a:pt x="0" y="0"/>
                </a:moveTo>
                <a:lnTo>
                  <a:pt x="1312458" y="0"/>
                </a:lnTo>
                <a:lnTo>
                  <a:pt x="1312458" y="1400577"/>
                </a:lnTo>
                <a:lnTo>
                  <a:pt x="0" y="1400577"/>
                </a:lnTo>
                <a:lnTo>
                  <a:pt x="0" y="0"/>
                </a:lnTo>
                <a:close/>
              </a:path>
            </a:pathLst>
          </a:custGeom>
          <a:blipFill>
            <a:blip r:embed="rId4"/>
            <a:stretch>
              <a:fillRect/>
            </a:stretch>
          </a:blipFill>
        </p:spPr>
      </p:sp>
      <p:sp>
        <p:nvSpPr>
          <p:cNvPr id="14" name="TextBox 14"/>
          <p:cNvSpPr txBox="1"/>
          <p:nvPr/>
        </p:nvSpPr>
        <p:spPr>
          <a:xfrm>
            <a:off x="261702" y="4195629"/>
            <a:ext cx="4342975" cy="732790"/>
          </a:xfrm>
          <a:prstGeom prst="rect">
            <a:avLst/>
          </a:prstGeom>
        </p:spPr>
        <p:txBody>
          <a:bodyPr lIns="0" tIns="0" rIns="0" bIns="0" rtlCol="0" anchor="t">
            <a:spAutoFit/>
          </a:bodyPr>
          <a:lstStyle/>
          <a:p>
            <a:pPr marL="0" lvl="0" indent="0" algn="ctr">
              <a:lnSpc>
                <a:spcPts val="2990"/>
              </a:lnSpc>
              <a:spcBef>
                <a:spcPct val="0"/>
              </a:spcBef>
            </a:pPr>
            <a:r>
              <a:rPr lang="en-US" sz="2300">
                <a:solidFill>
                  <a:srgbClr val="143951"/>
                </a:solidFill>
                <a:latin typeface="Open Sans Bold"/>
              </a:rPr>
              <a:t>What Businesses are eligible to apply?</a:t>
            </a:r>
          </a:p>
        </p:txBody>
      </p:sp>
      <p:sp>
        <p:nvSpPr>
          <p:cNvPr id="15" name="TextBox 15"/>
          <p:cNvSpPr txBox="1"/>
          <p:nvPr/>
        </p:nvSpPr>
        <p:spPr>
          <a:xfrm>
            <a:off x="5230697" y="4174445"/>
            <a:ext cx="3947662"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How do Businesses Apply?</a:t>
            </a:r>
          </a:p>
        </p:txBody>
      </p:sp>
      <p:sp>
        <p:nvSpPr>
          <p:cNvPr id="16" name="TextBox 16"/>
          <p:cNvSpPr txBox="1"/>
          <p:nvPr/>
        </p:nvSpPr>
        <p:spPr>
          <a:xfrm>
            <a:off x="10105828" y="4236269"/>
            <a:ext cx="2657633" cy="335280"/>
          </a:xfrm>
          <a:prstGeom prst="rect">
            <a:avLst/>
          </a:prstGeom>
        </p:spPr>
        <p:txBody>
          <a:bodyPr lIns="0" tIns="0" rIns="0" bIns="0" rtlCol="0" anchor="t">
            <a:spAutoFit/>
          </a:bodyPr>
          <a:lstStyle/>
          <a:p>
            <a:pPr marL="0" lvl="0" indent="0" algn="l">
              <a:lnSpc>
                <a:spcPts val="2730"/>
              </a:lnSpc>
              <a:spcBef>
                <a:spcPct val="0"/>
              </a:spcBef>
            </a:pPr>
            <a:r>
              <a:rPr lang="en-US" sz="2100">
                <a:solidFill>
                  <a:srgbClr val="143951"/>
                </a:solidFill>
                <a:latin typeface="Open Sans Bold"/>
              </a:rPr>
              <a:t>Employer Benefits:</a:t>
            </a:r>
          </a:p>
        </p:txBody>
      </p:sp>
      <p:sp>
        <p:nvSpPr>
          <p:cNvPr id="17" name="TextBox 17"/>
          <p:cNvSpPr txBox="1"/>
          <p:nvPr/>
        </p:nvSpPr>
        <p:spPr>
          <a:xfrm>
            <a:off x="9549042" y="4638224"/>
            <a:ext cx="3771204" cy="3604260"/>
          </a:xfrm>
          <a:prstGeom prst="rect">
            <a:avLst/>
          </a:prstGeom>
        </p:spPr>
        <p:txBody>
          <a:bodyPr lIns="0" tIns="0" rIns="0" bIns="0" rtlCol="0" anchor="t">
            <a:spAutoFit/>
          </a:bodyPr>
          <a:lstStyle/>
          <a:p>
            <a:pPr marL="410211" lvl="1" indent="-205106">
              <a:lnSpc>
                <a:spcPts val="2850"/>
              </a:lnSpc>
              <a:buFont typeface="Arial"/>
              <a:buChar char="•"/>
            </a:pPr>
            <a:r>
              <a:rPr lang="en-US" sz="1900">
                <a:solidFill>
                  <a:srgbClr val="143951"/>
                </a:solidFill>
                <a:latin typeface="Open Sans"/>
              </a:rPr>
              <a:t>Increased competitiveness</a:t>
            </a:r>
          </a:p>
          <a:p>
            <a:pPr marL="410211" lvl="1" indent="-205106">
              <a:lnSpc>
                <a:spcPts val="2850"/>
              </a:lnSpc>
              <a:buFont typeface="Arial"/>
              <a:buChar char="•"/>
            </a:pPr>
            <a:r>
              <a:rPr lang="en-US" sz="1900">
                <a:solidFill>
                  <a:srgbClr val="143951"/>
                </a:solidFill>
                <a:latin typeface="Open Sans"/>
              </a:rPr>
              <a:t>Increased productivity and profits</a:t>
            </a:r>
          </a:p>
          <a:p>
            <a:pPr marL="410211" lvl="1" indent="-205106">
              <a:lnSpc>
                <a:spcPts val="2850"/>
              </a:lnSpc>
              <a:buFont typeface="Arial"/>
              <a:buChar char="•"/>
            </a:pPr>
            <a:r>
              <a:rPr lang="en-US" sz="1900">
                <a:solidFill>
                  <a:srgbClr val="143951"/>
                </a:solidFill>
                <a:latin typeface="Open Sans"/>
              </a:rPr>
              <a:t>Skilled workforce</a:t>
            </a:r>
          </a:p>
          <a:p>
            <a:pPr marL="410211" lvl="1" indent="-205106">
              <a:lnSpc>
                <a:spcPts val="2850"/>
              </a:lnSpc>
              <a:buFont typeface="Arial"/>
              <a:buChar char="•"/>
            </a:pPr>
            <a:r>
              <a:rPr lang="en-US" sz="1900">
                <a:solidFill>
                  <a:srgbClr val="143951"/>
                </a:solidFill>
                <a:latin typeface="Open Sans"/>
              </a:rPr>
              <a:t>Company Growth</a:t>
            </a:r>
          </a:p>
          <a:p>
            <a:pPr marL="410211" lvl="1" indent="-205106">
              <a:lnSpc>
                <a:spcPts val="2850"/>
              </a:lnSpc>
              <a:buFont typeface="Arial"/>
              <a:buChar char="•"/>
            </a:pPr>
            <a:r>
              <a:rPr lang="en-US" sz="1900">
                <a:solidFill>
                  <a:srgbClr val="143951"/>
                </a:solidFill>
                <a:latin typeface="Open Sans"/>
              </a:rPr>
              <a:t>Increase the skill level of employees so they can be promoted</a:t>
            </a:r>
          </a:p>
          <a:p>
            <a:pPr marL="410211" lvl="1" indent="-205106" algn="l">
              <a:lnSpc>
                <a:spcPts val="2850"/>
              </a:lnSpc>
              <a:buFont typeface="Arial"/>
              <a:buChar char="•"/>
            </a:pPr>
            <a:r>
              <a:rPr lang="en-US" sz="1900">
                <a:solidFill>
                  <a:srgbClr val="143951"/>
                </a:solidFill>
                <a:latin typeface="Open Sans"/>
              </a:rPr>
              <a:t>Create backfill opportunities for new employees</a:t>
            </a:r>
          </a:p>
        </p:txBody>
      </p:sp>
      <p:sp>
        <p:nvSpPr>
          <p:cNvPr id="18" name="TextBox 18"/>
          <p:cNvSpPr txBox="1"/>
          <p:nvPr/>
        </p:nvSpPr>
        <p:spPr>
          <a:xfrm>
            <a:off x="14200346" y="4078154"/>
            <a:ext cx="2657633" cy="335280"/>
          </a:xfrm>
          <a:prstGeom prst="rect">
            <a:avLst/>
          </a:prstGeom>
        </p:spPr>
        <p:txBody>
          <a:bodyPr lIns="0" tIns="0" rIns="0" bIns="0" rtlCol="0" anchor="t">
            <a:spAutoFit/>
          </a:bodyPr>
          <a:lstStyle/>
          <a:p>
            <a:pPr marL="0" lvl="0" indent="0" algn="l">
              <a:lnSpc>
                <a:spcPts val="2730"/>
              </a:lnSpc>
              <a:spcBef>
                <a:spcPct val="0"/>
              </a:spcBef>
            </a:pPr>
            <a:r>
              <a:rPr lang="en-US" sz="2100">
                <a:solidFill>
                  <a:srgbClr val="143951"/>
                </a:solidFill>
                <a:latin typeface="Open Sans Bold"/>
              </a:rPr>
              <a:t>Employee Benefits:</a:t>
            </a:r>
          </a:p>
        </p:txBody>
      </p:sp>
      <p:sp>
        <p:nvSpPr>
          <p:cNvPr id="19" name="TextBox 19"/>
          <p:cNvSpPr txBox="1"/>
          <p:nvPr/>
        </p:nvSpPr>
        <p:spPr>
          <a:xfrm>
            <a:off x="14196669" y="4514399"/>
            <a:ext cx="3431216" cy="3604260"/>
          </a:xfrm>
          <a:prstGeom prst="rect">
            <a:avLst/>
          </a:prstGeom>
        </p:spPr>
        <p:txBody>
          <a:bodyPr lIns="0" tIns="0" rIns="0" bIns="0" rtlCol="0" anchor="t">
            <a:spAutoFit/>
          </a:bodyPr>
          <a:lstStyle/>
          <a:p>
            <a:pPr>
              <a:lnSpc>
                <a:spcPts val="2850"/>
              </a:lnSpc>
            </a:pPr>
            <a:r>
              <a:rPr lang="en-US" sz="1900">
                <a:solidFill>
                  <a:srgbClr val="143951"/>
                </a:solidFill>
                <a:latin typeface="Open Sans"/>
              </a:rPr>
              <a:t>•Advancement Opportunities</a:t>
            </a:r>
          </a:p>
          <a:p>
            <a:pPr>
              <a:lnSpc>
                <a:spcPts val="2850"/>
              </a:lnSpc>
            </a:pPr>
            <a:r>
              <a:rPr lang="en-US" sz="1900">
                <a:solidFill>
                  <a:srgbClr val="143951"/>
                </a:solidFill>
                <a:latin typeface="Open Sans"/>
              </a:rPr>
              <a:t>•Wage Increase Opportunities</a:t>
            </a:r>
          </a:p>
          <a:p>
            <a:pPr>
              <a:lnSpc>
                <a:spcPts val="2850"/>
              </a:lnSpc>
            </a:pPr>
            <a:r>
              <a:rPr lang="en-US" sz="1900">
                <a:solidFill>
                  <a:srgbClr val="143951"/>
                </a:solidFill>
                <a:latin typeface="Open Sans"/>
              </a:rPr>
              <a:t>•Increased Job Competitiveness</a:t>
            </a:r>
          </a:p>
          <a:p>
            <a:pPr>
              <a:lnSpc>
                <a:spcPts val="2850"/>
              </a:lnSpc>
            </a:pPr>
            <a:r>
              <a:rPr lang="en-US" sz="1900">
                <a:solidFill>
                  <a:srgbClr val="143951"/>
                </a:solidFill>
                <a:latin typeface="Open Sans"/>
              </a:rPr>
              <a:t>•Industry Recognized Credentials</a:t>
            </a:r>
          </a:p>
          <a:p>
            <a:pPr>
              <a:lnSpc>
                <a:spcPts val="2850"/>
              </a:lnSpc>
            </a:pPr>
            <a:r>
              <a:rPr lang="en-US" sz="1900">
                <a:solidFill>
                  <a:srgbClr val="143951"/>
                </a:solidFill>
                <a:latin typeface="Open Sans"/>
              </a:rPr>
              <a:t>•Increased Skill &amp; Knowledge</a:t>
            </a:r>
          </a:p>
          <a:p>
            <a:pPr>
              <a:lnSpc>
                <a:spcPts val="2850"/>
              </a:lnSpc>
            </a:pPr>
            <a:r>
              <a:rPr lang="en-US" sz="1900">
                <a:solidFill>
                  <a:srgbClr val="143951"/>
                </a:solidFill>
                <a:latin typeface="Open Sans"/>
              </a:rPr>
              <a:t>•Job Retention</a:t>
            </a:r>
          </a:p>
          <a:p>
            <a:pPr>
              <a:lnSpc>
                <a:spcPts val="2850"/>
              </a:lnSpc>
            </a:pPr>
            <a:r>
              <a:rPr lang="en-US" sz="1900">
                <a:solidFill>
                  <a:srgbClr val="143951"/>
                </a:solidFill>
                <a:latin typeface="Open Sans"/>
              </a:rPr>
              <a:t>•Transferable Skills</a:t>
            </a:r>
          </a:p>
          <a:p>
            <a:pPr marL="0" lvl="0" indent="0" algn="l">
              <a:lnSpc>
                <a:spcPts val="2850"/>
              </a:lnSpc>
              <a:spcBef>
                <a:spcPct val="0"/>
              </a:spcBef>
            </a:pPr>
            <a:endParaRPr lang="en-US" sz="1900">
              <a:solidFill>
                <a:srgbClr val="143951"/>
              </a:solidFill>
              <a:latin typeface="Open Sans"/>
            </a:endParaRPr>
          </a:p>
        </p:txBody>
      </p:sp>
      <p:sp>
        <p:nvSpPr>
          <p:cNvPr id="20" name="TextBox 20"/>
          <p:cNvSpPr txBox="1"/>
          <p:nvPr/>
        </p:nvSpPr>
        <p:spPr>
          <a:xfrm>
            <a:off x="2096887" y="-85725"/>
            <a:ext cx="14094227" cy="923925"/>
          </a:xfrm>
          <a:prstGeom prst="rect">
            <a:avLst/>
          </a:prstGeom>
        </p:spPr>
        <p:txBody>
          <a:bodyPr lIns="0" tIns="0" rIns="0" bIns="0" rtlCol="0" anchor="t">
            <a:spAutoFit/>
          </a:bodyPr>
          <a:lstStyle/>
          <a:p>
            <a:pPr marL="0" lvl="0" indent="0" algn="ctr">
              <a:lnSpc>
                <a:spcPts val="7320"/>
              </a:lnSpc>
              <a:spcBef>
                <a:spcPct val="0"/>
              </a:spcBef>
            </a:pPr>
            <a:r>
              <a:rPr lang="en-US" sz="6100">
                <a:solidFill>
                  <a:srgbClr val="143951"/>
                </a:solidFill>
                <a:latin typeface="Open Sans Bold"/>
              </a:rPr>
              <a:t>Incumbent Worker Training</a:t>
            </a:r>
          </a:p>
        </p:txBody>
      </p:sp>
      <p:sp>
        <p:nvSpPr>
          <p:cNvPr id="21" name="TextBox 21"/>
          <p:cNvSpPr txBox="1"/>
          <p:nvPr/>
        </p:nvSpPr>
        <p:spPr>
          <a:xfrm>
            <a:off x="2027044" y="888964"/>
            <a:ext cx="14382811" cy="417830"/>
          </a:xfrm>
          <a:prstGeom prst="rect">
            <a:avLst/>
          </a:prstGeom>
        </p:spPr>
        <p:txBody>
          <a:bodyPr lIns="0" tIns="0" rIns="0" bIns="0" rtlCol="0" anchor="t">
            <a:spAutoFit/>
          </a:bodyPr>
          <a:lstStyle/>
          <a:p>
            <a:pPr algn="ctr">
              <a:lnSpc>
                <a:spcPts val="3219"/>
              </a:lnSpc>
            </a:pPr>
            <a:r>
              <a:rPr lang="en-US" sz="2299">
                <a:solidFill>
                  <a:srgbClr val="FFFFFF"/>
                </a:solidFill>
                <a:latin typeface="Gotham"/>
              </a:rPr>
              <a:t>What is Incumbent Worker Training?</a:t>
            </a:r>
          </a:p>
        </p:txBody>
      </p:sp>
      <p:sp>
        <p:nvSpPr>
          <p:cNvPr id="22" name="TextBox 22"/>
          <p:cNvSpPr txBox="1"/>
          <p:nvPr/>
        </p:nvSpPr>
        <p:spPr>
          <a:xfrm>
            <a:off x="2414539" y="1373470"/>
            <a:ext cx="13773820" cy="1977390"/>
          </a:xfrm>
          <a:prstGeom prst="rect">
            <a:avLst/>
          </a:prstGeom>
        </p:spPr>
        <p:txBody>
          <a:bodyPr lIns="0" tIns="0" rIns="0" bIns="0" rtlCol="0" anchor="t">
            <a:spAutoFit/>
          </a:bodyPr>
          <a:lstStyle/>
          <a:p>
            <a:pPr algn="ctr">
              <a:lnSpc>
                <a:spcPts val="3150"/>
              </a:lnSpc>
              <a:spcBef>
                <a:spcPct val="0"/>
              </a:spcBef>
            </a:pPr>
            <a:r>
              <a:rPr lang="en-US" sz="2100">
                <a:solidFill>
                  <a:srgbClr val="143951"/>
                </a:solidFill>
                <a:latin typeface="Open Sans"/>
              </a:rPr>
              <a:t>Incumbent Worker Training (IWT) provides both workers and employers with the opportunity to build and maintain a quality workforce by increasing both participants’ and companies’ competitiveness. IWT is a reimbursement program. Once an application is approved and a contract is signed between the business and the County, the business will pay the trainer, once the training is completed and all the documents turned into the BSR, Gaston County will then reimburse the business.</a:t>
            </a:r>
          </a:p>
        </p:txBody>
      </p:sp>
      <p:sp>
        <p:nvSpPr>
          <p:cNvPr id="23" name="TextBox 23"/>
          <p:cNvSpPr txBox="1"/>
          <p:nvPr/>
        </p:nvSpPr>
        <p:spPr>
          <a:xfrm>
            <a:off x="5327139" y="4872301"/>
            <a:ext cx="3699522" cy="2433320"/>
          </a:xfrm>
          <a:prstGeom prst="rect">
            <a:avLst/>
          </a:prstGeom>
        </p:spPr>
        <p:txBody>
          <a:bodyPr lIns="0" tIns="0" rIns="0" bIns="0" rtlCol="0" anchor="t">
            <a:spAutoFit/>
          </a:bodyPr>
          <a:lstStyle/>
          <a:p>
            <a:pPr algn="ctr">
              <a:lnSpc>
                <a:spcPts val="2470"/>
              </a:lnSpc>
              <a:spcBef>
                <a:spcPct val="0"/>
              </a:spcBef>
            </a:pPr>
            <a:r>
              <a:rPr lang="en-US" sz="1900">
                <a:solidFill>
                  <a:srgbClr val="143951"/>
                </a:solidFill>
                <a:latin typeface="GothamLight"/>
              </a:rPr>
              <a:t>Contact your local Business Services Representative to receive an application!</a:t>
            </a:r>
          </a:p>
          <a:p>
            <a:pPr algn="ctr">
              <a:lnSpc>
                <a:spcPts val="2470"/>
              </a:lnSpc>
              <a:spcBef>
                <a:spcPct val="0"/>
              </a:spcBef>
            </a:pPr>
            <a:endParaRPr lang="en-US" sz="1900">
              <a:solidFill>
                <a:srgbClr val="143951"/>
              </a:solidFill>
              <a:latin typeface="GothamLight"/>
            </a:endParaRPr>
          </a:p>
          <a:p>
            <a:pPr algn="ctr">
              <a:lnSpc>
                <a:spcPts val="2470"/>
              </a:lnSpc>
              <a:spcBef>
                <a:spcPct val="0"/>
              </a:spcBef>
            </a:pPr>
            <a:endParaRPr lang="en-US" sz="1900">
              <a:solidFill>
                <a:srgbClr val="143951"/>
              </a:solidFill>
              <a:latin typeface="GothamLight"/>
            </a:endParaRPr>
          </a:p>
          <a:p>
            <a:pPr algn="ctr">
              <a:lnSpc>
                <a:spcPts val="2470"/>
              </a:lnSpc>
              <a:spcBef>
                <a:spcPct val="0"/>
              </a:spcBef>
            </a:pPr>
            <a:r>
              <a:rPr lang="en-US" sz="1900">
                <a:solidFill>
                  <a:srgbClr val="143951"/>
                </a:solidFill>
                <a:latin typeface="GothamLight"/>
              </a:rPr>
              <a:t>The BSR will walk you through the application and answer any questions you may have.</a:t>
            </a:r>
          </a:p>
        </p:txBody>
      </p:sp>
      <p:sp>
        <p:nvSpPr>
          <p:cNvPr id="24" name="TextBox 24"/>
          <p:cNvSpPr txBox="1"/>
          <p:nvPr/>
        </p:nvSpPr>
        <p:spPr>
          <a:xfrm>
            <a:off x="492545" y="5055127"/>
            <a:ext cx="4112131" cy="3253740"/>
          </a:xfrm>
          <a:prstGeom prst="rect">
            <a:avLst/>
          </a:prstGeom>
        </p:spPr>
        <p:txBody>
          <a:bodyPr lIns="0" tIns="0" rIns="0" bIns="0" rtlCol="0" anchor="t">
            <a:spAutoFit/>
          </a:bodyPr>
          <a:lstStyle/>
          <a:p>
            <a:pPr marL="388623" lvl="1" indent="-194312">
              <a:lnSpc>
                <a:spcPts val="2340"/>
              </a:lnSpc>
              <a:buFont typeface="Arial"/>
              <a:buChar char="•"/>
            </a:pPr>
            <a:r>
              <a:rPr lang="en-US" sz="1800">
                <a:solidFill>
                  <a:srgbClr val="143951"/>
                </a:solidFill>
                <a:latin typeface="GothamLight"/>
              </a:rPr>
              <a:t>A North Carolina for-profit business or not-for-profit business which generates an income through the production of products or the provision of services</a:t>
            </a:r>
          </a:p>
          <a:p>
            <a:pPr marL="388623" lvl="1" indent="-194312">
              <a:lnSpc>
                <a:spcPts val="2340"/>
              </a:lnSpc>
              <a:buFont typeface="Arial"/>
              <a:buChar char="•"/>
            </a:pPr>
            <a:r>
              <a:rPr lang="en-US" sz="1800">
                <a:solidFill>
                  <a:srgbClr val="143951"/>
                </a:solidFill>
                <a:latin typeface="GothamLight"/>
              </a:rPr>
              <a:t>Has been in operation in North Carolina for a minimum of 12 months</a:t>
            </a:r>
          </a:p>
          <a:p>
            <a:pPr marL="388623" lvl="1" indent="-194312">
              <a:lnSpc>
                <a:spcPts val="2340"/>
              </a:lnSpc>
              <a:buFont typeface="Arial"/>
              <a:buChar char="•"/>
            </a:pPr>
            <a:r>
              <a:rPr lang="en-US" sz="1800">
                <a:solidFill>
                  <a:srgbClr val="143951"/>
                </a:solidFill>
                <a:latin typeface="GothamLight"/>
              </a:rPr>
              <a:t>Is current on all federal, state and local obligations</a:t>
            </a:r>
          </a:p>
        </p:txBody>
      </p:sp>
      <p:sp>
        <p:nvSpPr>
          <p:cNvPr id="25" name="TextBox 25"/>
          <p:cNvSpPr txBox="1"/>
          <p:nvPr/>
        </p:nvSpPr>
        <p:spPr>
          <a:xfrm>
            <a:off x="4439281" y="9203332"/>
            <a:ext cx="9558338" cy="806450"/>
          </a:xfrm>
          <a:prstGeom prst="rect">
            <a:avLst/>
          </a:prstGeom>
        </p:spPr>
        <p:txBody>
          <a:bodyPr lIns="0" tIns="0" rIns="0" bIns="0" rtlCol="0" anchor="t">
            <a:spAutoFit/>
          </a:bodyPr>
          <a:lstStyle/>
          <a:p>
            <a:pPr algn="r">
              <a:lnSpc>
                <a:spcPts val="3120"/>
              </a:lnSpc>
              <a:spcBef>
                <a:spcPct val="0"/>
              </a:spcBef>
            </a:pPr>
            <a:r>
              <a:rPr lang="en-US" sz="2400">
                <a:solidFill>
                  <a:srgbClr val="000000"/>
                </a:solidFill>
                <a:latin typeface="Open Sans"/>
              </a:rPr>
              <a:t>Businesses may be eligible for up to $10,000/year, $40,000/lifetime.</a:t>
            </a:r>
          </a:p>
          <a:p>
            <a:pPr algn="ctr">
              <a:lnSpc>
                <a:spcPts val="3379"/>
              </a:lnSpc>
              <a:spcBef>
                <a:spcPct val="0"/>
              </a:spcBef>
            </a:pPr>
            <a:r>
              <a:rPr lang="en-US" sz="2599">
                <a:solidFill>
                  <a:srgbClr val="D01A51"/>
                </a:solidFill>
                <a:latin typeface="Open Sans"/>
              </a:rPr>
              <a:t>*This depends on funds available for the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8880652" y="2306668"/>
            <a:ext cx="7456016" cy="745601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4D4D4">
                <a:alpha val="80000"/>
              </a:srgbClr>
            </a:solidFill>
          </p:spPr>
        </p:sp>
      </p:grpSp>
      <p:grpSp>
        <p:nvGrpSpPr>
          <p:cNvPr id="4" name="Group 4"/>
          <p:cNvGrpSpPr/>
          <p:nvPr/>
        </p:nvGrpSpPr>
        <p:grpSpPr>
          <a:xfrm>
            <a:off x="1279897" y="2306668"/>
            <a:ext cx="8229600" cy="745601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B9B9">
                <a:alpha val="49804"/>
              </a:srgbClr>
            </a:solidFill>
          </p:spPr>
        </p:sp>
      </p:grpSp>
      <p:sp>
        <p:nvSpPr>
          <p:cNvPr id="6" name="Freeform 6"/>
          <p:cNvSpPr/>
          <p:nvPr/>
        </p:nvSpPr>
        <p:spPr>
          <a:xfrm>
            <a:off x="16166380" y="8241150"/>
            <a:ext cx="1718854" cy="1834260"/>
          </a:xfrm>
          <a:custGeom>
            <a:avLst/>
            <a:gdLst/>
            <a:ahLst/>
            <a:cxnLst/>
            <a:rect l="l" t="t" r="r" b="b"/>
            <a:pathLst>
              <a:path w="1718854" h="1834260">
                <a:moveTo>
                  <a:pt x="0" y="0"/>
                </a:moveTo>
                <a:lnTo>
                  <a:pt x="1718854" y="0"/>
                </a:lnTo>
                <a:lnTo>
                  <a:pt x="1718854" y="1834260"/>
                </a:lnTo>
                <a:lnTo>
                  <a:pt x="0" y="1834260"/>
                </a:lnTo>
                <a:lnTo>
                  <a:pt x="0" y="0"/>
                </a:lnTo>
                <a:close/>
              </a:path>
            </a:pathLst>
          </a:custGeom>
          <a:blipFill>
            <a:blip r:embed="rId2"/>
            <a:stretch>
              <a:fillRect/>
            </a:stretch>
          </a:blipFill>
        </p:spPr>
      </p:sp>
      <p:sp>
        <p:nvSpPr>
          <p:cNvPr id="7" name="AutoShape 7"/>
          <p:cNvSpPr/>
          <p:nvPr/>
        </p:nvSpPr>
        <p:spPr>
          <a:xfrm>
            <a:off x="5897880" y="1868114"/>
            <a:ext cx="6492240" cy="0"/>
          </a:xfrm>
          <a:prstGeom prst="line">
            <a:avLst/>
          </a:prstGeom>
          <a:ln w="38100" cap="flat">
            <a:solidFill>
              <a:srgbClr val="077A81"/>
            </a:solidFill>
            <a:prstDash val="solid"/>
            <a:headEnd type="none" w="sm" len="sm"/>
            <a:tailEnd type="none" w="sm" len="sm"/>
          </a:ln>
        </p:spPr>
      </p:sp>
      <p:grpSp>
        <p:nvGrpSpPr>
          <p:cNvPr id="8" name="Group 8"/>
          <p:cNvGrpSpPr/>
          <p:nvPr/>
        </p:nvGrpSpPr>
        <p:grpSpPr>
          <a:xfrm rot="-9789826">
            <a:off x="-1263243" y="-519535"/>
            <a:ext cx="3086100" cy="2700338"/>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43951"/>
            </a:solidFill>
          </p:spPr>
        </p:sp>
        <p:sp>
          <p:nvSpPr>
            <p:cNvPr id="10" name="TextBox 10"/>
            <p:cNvSpPr txBox="1"/>
            <p:nvPr/>
          </p:nvSpPr>
          <p:spPr>
            <a:xfrm>
              <a:off x="127000" y="311150"/>
              <a:ext cx="558800" cy="349250"/>
            </a:xfrm>
            <a:prstGeom prst="rect">
              <a:avLst/>
            </a:prstGeom>
          </p:spPr>
          <p:txBody>
            <a:bodyPr lIns="50800" tIns="50800" rIns="50800" bIns="50800" rtlCol="0" anchor="ctr"/>
            <a:lstStyle/>
            <a:p>
              <a:pPr algn="ctr">
                <a:lnSpc>
                  <a:spcPts val="3120"/>
                </a:lnSpc>
              </a:pPr>
              <a:endParaRPr/>
            </a:p>
          </p:txBody>
        </p:sp>
      </p:grpSp>
      <p:sp>
        <p:nvSpPr>
          <p:cNvPr id="11" name="TextBox 11"/>
          <p:cNvSpPr txBox="1"/>
          <p:nvPr/>
        </p:nvSpPr>
        <p:spPr>
          <a:xfrm>
            <a:off x="9995044" y="5302121"/>
            <a:ext cx="5227232" cy="1979930"/>
          </a:xfrm>
          <a:prstGeom prst="rect">
            <a:avLst/>
          </a:prstGeom>
        </p:spPr>
        <p:txBody>
          <a:bodyPr lIns="0" tIns="0" rIns="0" bIns="0" rtlCol="0" anchor="t">
            <a:spAutoFit/>
          </a:bodyPr>
          <a:lstStyle/>
          <a:p>
            <a:pPr algn="ctr">
              <a:lnSpc>
                <a:spcPts val="5320"/>
              </a:lnSpc>
            </a:pPr>
            <a:r>
              <a:rPr lang="en-US" sz="3800">
                <a:solidFill>
                  <a:srgbClr val="000000"/>
                </a:solidFill>
                <a:latin typeface="Open Sans"/>
              </a:rPr>
              <a:t>Trainees:</a:t>
            </a:r>
          </a:p>
          <a:p>
            <a:pPr algn="ctr">
              <a:lnSpc>
                <a:spcPts val="5320"/>
              </a:lnSpc>
            </a:pPr>
            <a:endParaRPr lang="en-US" sz="3800">
              <a:solidFill>
                <a:srgbClr val="000000"/>
              </a:solidFill>
              <a:latin typeface="Open Sans"/>
            </a:endParaRPr>
          </a:p>
          <a:p>
            <a:pPr marL="0" lvl="0" indent="0" algn="ctr">
              <a:lnSpc>
                <a:spcPts val="5320"/>
              </a:lnSpc>
              <a:spcBef>
                <a:spcPct val="0"/>
              </a:spcBef>
            </a:pPr>
            <a:r>
              <a:rPr lang="en-US" sz="3800">
                <a:solidFill>
                  <a:srgbClr val="000000"/>
                </a:solidFill>
                <a:latin typeface="Open Sans"/>
              </a:rPr>
              <a:t>60+ trainees</a:t>
            </a:r>
          </a:p>
        </p:txBody>
      </p:sp>
      <p:sp>
        <p:nvSpPr>
          <p:cNvPr id="12" name="TextBox 12"/>
          <p:cNvSpPr txBox="1"/>
          <p:nvPr/>
        </p:nvSpPr>
        <p:spPr>
          <a:xfrm>
            <a:off x="9995044" y="3098584"/>
            <a:ext cx="5227232" cy="1944370"/>
          </a:xfrm>
          <a:prstGeom prst="rect">
            <a:avLst/>
          </a:prstGeom>
        </p:spPr>
        <p:txBody>
          <a:bodyPr lIns="0" tIns="0" rIns="0" bIns="0" rtlCol="0" anchor="t">
            <a:spAutoFit/>
          </a:bodyPr>
          <a:lstStyle/>
          <a:p>
            <a:pPr algn="ctr">
              <a:lnSpc>
                <a:spcPts val="5180"/>
              </a:lnSpc>
            </a:pPr>
            <a:r>
              <a:rPr lang="en-US" sz="3700">
                <a:solidFill>
                  <a:srgbClr val="000000"/>
                </a:solidFill>
                <a:latin typeface="Open Sans"/>
              </a:rPr>
              <a:t>Employers :</a:t>
            </a:r>
          </a:p>
          <a:p>
            <a:pPr algn="ctr">
              <a:lnSpc>
                <a:spcPts val="5180"/>
              </a:lnSpc>
            </a:pPr>
            <a:endParaRPr lang="en-US" sz="3700">
              <a:solidFill>
                <a:srgbClr val="000000"/>
              </a:solidFill>
              <a:latin typeface="Open Sans"/>
            </a:endParaRPr>
          </a:p>
          <a:p>
            <a:pPr marL="0" lvl="0" indent="0" algn="ctr">
              <a:lnSpc>
                <a:spcPts val="5180"/>
              </a:lnSpc>
              <a:spcBef>
                <a:spcPct val="0"/>
              </a:spcBef>
            </a:pPr>
            <a:r>
              <a:rPr lang="en-US" sz="3700">
                <a:solidFill>
                  <a:srgbClr val="000000"/>
                </a:solidFill>
                <a:latin typeface="Open Sans"/>
              </a:rPr>
              <a:t>20 contracts </a:t>
            </a:r>
          </a:p>
        </p:txBody>
      </p:sp>
      <p:sp>
        <p:nvSpPr>
          <p:cNvPr id="13" name="TextBox 13"/>
          <p:cNvSpPr txBox="1"/>
          <p:nvPr/>
        </p:nvSpPr>
        <p:spPr>
          <a:xfrm>
            <a:off x="5658045" y="64824"/>
            <a:ext cx="6971910" cy="1455420"/>
          </a:xfrm>
          <a:prstGeom prst="rect">
            <a:avLst/>
          </a:prstGeom>
        </p:spPr>
        <p:txBody>
          <a:bodyPr lIns="0" tIns="0" rIns="0" bIns="0" rtlCol="0" anchor="t">
            <a:spAutoFit/>
          </a:bodyPr>
          <a:lstStyle/>
          <a:p>
            <a:pPr algn="ctr">
              <a:lnSpc>
                <a:spcPts val="5880"/>
              </a:lnSpc>
            </a:pPr>
            <a:r>
              <a:rPr lang="en-US" sz="4200">
                <a:solidFill>
                  <a:srgbClr val="143951"/>
                </a:solidFill>
                <a:latin typeface="Open Sans"/>
              </a:rPr>
              <a:t>Incumbent Worker Training</a:t>
            </a:r>
          </a:p>
          <a:p>
            <a:pPr marL="0" lvl="0" indent="0" algn="ctr">
              <a:lnSpc>
                <a:spcPts val="5880"/>
              </a:lnSpc>
              <a:spcBef>
                <a:spcPct val="0"/>
              </a:spcBef>
            </a:pPr>
            <a:r>
              <a:rPr lang="en-US" sz="4200">
                <a:solidFill>
                  <a:srgbClr val="143951"/>
                </a:solidFill>
                <a:latin typeface="Open Sans"/>
              </a:rPr>
              <a:t>2019- current </a:t>
            </a:r>
          </a:p>
        </p:txBody>
      </p:sp>
      <p:sp>
        <p:nvSpPr>
          <p:cNvPr id="14" name="TextBox 14"/>
          <p:cNvSpPr txBox="1"/>
          <p:nvPr/>
        </p:nvSpPr>
        <p:spPr>
          <a:xfrm>
            <a:off x="10224322" y="8023751"/>
            <a:ext cx="5227232" cy="828040"/>
          </a:xfrm>
          <a:prstGeom prst="rect">
            <a:avLst/>
          </a:prstGeom>
        </p:spPr>
        <p:txBody>
          <a:bodyPr lIns="0" tIns="0" rIns="0" bIns="0" rtlCol="0" anchor="t">
            <a:spAutoFit/>
          </a:bodyPr>
          <a:lstStyle/>
          <a:p>
            <a:pPr marL="0" lvl="0" indent="0" algn="ctr">
              <a:lnSpc>
                <a:spcPts val="6859"/>
              </a:lnSpc>
              <a:spcBef>
                <a:spcPct val="0"/>
              </a:spcBef>
            </a:pPr>
            <a:r>
              <a:rPr lang="en-US" sz="4899">
                <a:solidFill>
                  <a:srgbClr val="000000"/>
                </a:solidFill>
                <a:latin typeface="Open Sans"/>
              </a:rPr>
              <a:t>$90,000+</a:t>
            </a:r>
          </a:p>
        </p:txBody>
      </p:sp>
      <p:sp>
        <p:nvSpPr>
          <p:cNvPr id="15" name="TextBox 15"/>
          <p:cNvSpPr txBox="1"/>
          <p:nvPr/>
        </p:nvSpPr>
        <p:spPr>
          <a:xfrm>
            <a:off x="2030547" y="3789782"/>
            <a:ext cx="6728300" cy="3861069"/>
          </a:xfrm>
          <a:prstGeom prst="rect">
            <a:avLst/>
          </a:prstGeom>
        </p:spPr>
        <p:txBody>
          <a:bodyPr lIns="0" tIns="0" rIns="0" bIns="0" rtlCol="0" anchor="t">
            <a:spAutoFit/>
          </a:bodyPr>
          <a:lstStyle/>
          <a:p>
            <a:pPr marL="543016" lvl="1" indent="-271508" algn="ctr">
              <a:lnSpc>
                <a:spcPts val="6287"/>
              </a:lnSpc>
              <a:buFont typeface="Arial"/>
              <a:buChar char="•"/>
            </a:pPr>
            <a:r>
              <a:rPr lang="en-US" sz="2515">
                <a:solidFill>
                  <a:srgbClr val="000000"/>
                </a:solidFill>
                <a:latin typeface="Open Sans"/>
              </a:rPr>
              <a:t>2019-2020: 2 employers |5 trainees</a:t>
            </a:r>
          </a:p>
          <a:p>
            <a:pPr marL="543016" lvl="1" indent="-271508" algn="ctr">
              <a:lnSpc>
                <a:spcPts val="6287"/>
              </a:lnSpc>
              <a:buFont typeface="Arial"/>
              <a:buChar char="•"/>
            </a:pPr>
            <a:r>
              <a:rPr lang="en-US" sz="2515">
                <a:solidFill>
                  <a:srgbClr val="000000"/>
                </a:solidFill>
                <a:latin typeface="Open Sans"/>
              </a:rPr>
              <a:t>2020-2021: 3 employers | 12 trainees</a:t>
            </a:r>
          </a:p>
          <a:p>
            <a:pPr marL="543016" lvl="1" indent="-271508" algn="ctr">
              <a:lnSpc>
                <a:spcPts val="6287"/>
              </a:lnSpc>
              <a:buFont typeface="Arial"/>
              <a:buChar char="•"/>
            </a:pPr>
            <a:r>
              <a:rPr lang="en-US" sz="2515">
                <a:solidFill>
                  <a:srgbClr val="000000"/>
                </a:solidFill>
                <a:latin typeface="Open Sans"/>
              </a:rPr>
              <a:t>2021-2022: 5 employers | 15 trainees</a:t>
            </a:r>
          </a:p>
          <a:p>
            <a:pPr marL="543016" lvl="1" indent="-271508" algn="ctr">
              <a:lnSpc>
                <a:spcPts val="6287"/>
              </a:lnSpc>
              <a:buFont typeface="Arial"/>
              <a:buChar char="•"/>
            </a:pPr>
            <a:r>
              <a:rPr lang="en-US" sz="2515">
                <a:solidFill>
                  <a:srgbClr val="000000"/>
                </a:solidFill>
                <a:latin typeface="Open Sans"/>
              </a:rPr>
              <a:t>2022-2023: 6 employers | 22 trainees</a:t>
            </a:r>
          </a:p>
          <a:p>
            <a:pPr marL="543016" lvl="1" indent="-271508" algn="ctr">
              <a:lnSpc>
                <a:spcPts val="6287"/>
              </a:lnSpc>
              <a:buFont typeface="Arial"/>
              <a:buChar char="•"/>
            </a:pPr>
            <a:r>
              <a:rPr lang="en-US" sz="2515">
                <a:solidFill>
                  <a:srgbClr val="000000"/>
                </a:solidFill>
                <a:latin typeface="Open Sans"/>
              </a:rPr>
              <a:t>In progress: 4 employers | 38+ trainees</a:t>
            </a:r>
          </a:p>
        </p:txBody>
      </p:sp>
      <p:grpSp>
        <p:nvGrpSpPr>
          <p:cNvPr id="16" name="Group 16"/>
          <p:cNvGrpSpPr/>
          <p:nvPr/>
        </p:nvGrpSpPr>
        <p:grpSpPr>
          <a:xfrm rot="2826892">
            <a:off x="16662718" y="-1092955"/>
            <a:ext cx="3086100" cy="2700338"/>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43951"/>
            </a:solidFill>
          </p:spPr>
        </p:sp>
        <p:sp>
          <p:nvSpPr>
            <p:cNvPr id="18" name="TextBox 18"/>
            <p:cNvSpPr txBox="1"/>
            <p:nvPr/>
          </p:nvSpPr>
          <p:spPr>
            <a:xfrm>
              <a:off x="127000" y="311150"/>
              <a:ext cx="558800" cy="349250"/>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1509192" y="3716615"/>
            <a:ext cx="4614000" cy="4279488"/>
            <a:chOff x="0" y="0"/>
            <a:chExt cx="4267767" cy="3958357"/>
          </a:xfrm>
        </p:grpSpPr>
        <p:sp>
          <p:nvSpPr>
            <p:cNvPr id="3" name="Freeform 3"/>
            <p:cNvSpPr/>
            <p:nvPr/>
          </p:nvSpPr>
          <p:spPr>
            <a:xfrm>
              <a:off x="0" y="0"/>
              <a:ext cx="4267767" cy="3958357"/>
            </a:xfrm>
            <a:custGeom>
              <a:avLst/>
              <a:gdLst/>
              <a:ahLst/>
              <a:cxnLst/>
              <a:rect l="l" t="t" r="r" b="b"/>
              <a:pathLst>
                <a:path w="4267767" h="3958357">
                  <a:moveTo>
                    <a:pt x="4143307" y="3958357"/>
                  </a:moveTo>
                  <a:lnTo>
                    <a:pt x="124460" y="3958357"/>
                  </a:lnTo>
                  <a:cubicBezTo>
                    <a:pt x="55880" y="3958357"/>
                    <a:pt x="0" y="3902477"/>
                    <a:pt x="0" y="3833897"/>
                  </a:cubicBezTo>
                  <a:lnTo>
                    <a:pt x="0" y="124460"/>
                  </a:lnTo>
                  <a:cubicBezTo>
                    <a:pt x="0" y="55880"/>
                    <a:pt x="55880" y="0"/>
                    <a:pt x="124460" y="0"/>
                  </a:cubicBezTo>
                  <a:lnTo>
                    <a:pt x="4143308" y="0"/>
                  </a:lnTo>
                  <a:cubicBezTo>
                    <a:pt x="4211887" y="0"/>
                    <a:pt x="4267767" y="55880"/>
                    <a:pt x="4267767" y="124460"/>
                  </a:cubicBezTo>
                  <a:lnTo>
                    <a:pt x="4267767" y="3833897"/>
                  </a:lnTo>
                  <a:cubicBezTo>
                    <a:pt x="4267767" y="3902477"/>
                    <a:pt x="4211887" y="3958357"/>
                    <a:pt x="4143308" y="3958357"/>
                  </a:cubicBezTo>
                  <a:close/>
                </a:path>
              </a:pathLst>
            </a:custGeom>
            <a:solidFill>
              <a:srgbClr val="D4D4D4"/>
            </a:solidFill>
          </p:spPr>
        </p:sp>
      </p:grpSp>
      <p:grpSp>
        <p:nvGrpSpPr>
          <p:cNvPr id="4" name="Group 4"/>
          <p:cNvGrpSpPr/>
          <p:nvPr/>
        </p:nvGrpSpPr>
        <p:grpSpPr>
          <a:xfrm>
            <a:off x="4156502" y="8598892"/>
            <a:ext cx="9974996" cy="1147433"/>
            <a:chOff x="0" y="0"/>
            <a:chExt cx="9226475" cy="1061330"/>
          </a:xfrm>
        </p:grpSpPr>
        <p:sp>
          <p:nvSpPr>
            <p:cNvPr id="5" name="Freeform 5"/>
            <p:cNvSpPr/>
            <p:nvPr/>
          </p:nvSpPr>
          <p:spPr>
            <a:xfrm>
              <a:off x="0" y="0"/>
              <a:ext cx="9226476" cy="1061330"/>
            </a:xfrm>
            <a:custGeom>
              <a:avLst/>
              <a:gdLst/>
              <a:ahLst/>
              <a:cxnLst/>
              <a:rect l="l" t="t" r="r" b="b"/>
              <a:pathLst>
                <a:path w="9226476" h="1061330">
                  <a:moveTo>
                    <a:pt x="9102016" y="1061330"/>
                  </a:moveTo>
                  <a:lnTo>
                    <a:pt x="124460" y="1061330"/>
                  </a:lnTo>
                  <a:cubicBezTo>
                    <a:pt x="55880" y="1061330"/>
                    <a:pt x="0" y="1005450"/>
                    <a:pt x="0" y="936870"/>
                  </a:cubicBezTo>
                  <a:lnTo>
                    <a:pt x="0" y="124460"/>
                  </a:lnTo>
                  <a:cubicBezTo>
                    <a:pt x="0" y="55880"/>
                    <a:pt x="55880" y="0"/>
                    <a:pt x="124460" y="0"/>
                  </a:cubicBezTo>
                  <a:lnTo>
                    <a:pt x="9102016" y="0"/>
                  </a:lnTo>
                  <a:cubicBezTo>
                    <a:pt x="9170595" y="0"/>
                    <a:pt x="9226476" y="55880"/>
                    <a:pt x="9226476" y="124460"/>
                  </a:cubicBezTo>
                  <a:lnTo>
                    <a:pt x="9226476" y="936870"/>
                  </a:lnTo>
                  <a:cubicBezTo>
                    <a:pt x="9226476" y="1005450"/>
                    <a:pt x="9170595" y="1061330"/>
                    <a:pt x="9102016" y="1061330"/>
                  </a:cubicBezTo>
                  <a:close/>
                </a:path>
              </a:pathLst>
            </a:custGeom>
            <a:solidFill>
              <a:srgbClr val="D4D4D4"/>
            </a:solidFill>
          </p:spPr>
        </p:sp>
      </p:grpSp>
      <p:grpSp>
        <p:nvGrpSpPr>
          <p:cNvPr id="6" name="Group 6"/>
          <p:cNvGrpSpPr/>
          <p:nvPr/>
        </p:nvGrpSpPr>
        <p:grpSpPr>
          <a:xfrm>
            <a:off x="7178399" y="3531258"/>
            <a:ext cx="4392061" cy="4619218"/>
            <a:chOff x="0" y="0"/>
            <a:chExt cx="4062482" cy="4272593"/>
          </a:xfrm>
        </p:grpSpPr>
        <p:sp>
          <p:nvSpPr>
            <p:cNvPr id="7" name="Freeform 7"/>
            <p:cNvSpPr/>
            <p:nvPr/>
          </p:nvSpPr>
          <p:spPr>
            <a:xfrm>
              <a:off x="0" y="0"/>
              <a:ext cx="4062482" cy="4272593"/>
            </a:xfrm>
            <a:custGeom>
              <a:avLst/>
              <a:gdLst/>
              <a:ahLst/>
              <a:cxnLst/>
              <a:rect l="l" t="t" r="r" b="b"/>
              <a:pathLst>
                <a:path w="4062482" h="4272593">
                  <a:moveTo>
                    <a:pt x="3938022" y="4272593"/>
                  </a:moveTo>
                  <a:lnTo>
                    <a:pt x="124460" y="4272593"/>
                  </a:lnTo>
                  <a:cubicBezTo>
                    <a:pt x="55880" y="4272593"/>
                    <a:pt x="0" y="4216713"/>
                    <a:pt x="0" y="4148133"/>
                  </a:cubicBezTo>
                  <a:lnTo>
                    <a:pt x="0" y="124460"/>
                  </a:lnTo>
                  <a:cubicBezTo>
                    <a:pt x="0" y="55880"/>
                    <a:pt x="55880" y="0"/>
                    <a:pt x="124460" y="0"/>
                  </a:cubicBezTo>
                  <a:lnTo>
                    <a:pt x="3938022" y="0"/>
                  </a:lnTo>
                  <a:cubicBezTo>
                    <a:pt x="4006602" y="0"/>
                    <a:pt x="4062482" y="55880"/>
                    <a:pt x="4062482" y="124460"/>
                  </a:cubicBezTo>
                  <a:lnTo>
                    <a:pt x="4062482" y="4148133"/>
                  </a:lnTo>
                  <a:cubicBezTo>
                    <a:pt x="4062482" y="4216714"/>
                    <a:pt x="4006602" y="4272593"/>
                    <a:pt x="3938022" y="4272593"/>
                  </a:cubicBezTo>
                  <a:close/>
                </a:path>
              </a:pathLst>
            </a:custGeom>
            <a:solidFill>
              <a:srgbClr val="D4D4D4"/>
            </a:solidFill>
          </p:spPr>
        </p:sp>
      </p:grpSp>
      <p:grpSp>
        <p:nvGrpSpPr>
          <p:cNvPr id="8" name="Group 8"/>
          <p:cNvGrpSpPr/>
          <p:nvPr/>
        </p:nvGrpSpPr>
        <p:grpSpPr>
          <a:xfrm>
            <a:off x="12780135" y="3685630"/>
            <a:ext cx="4128713" cy="4310473"/>
            <a:chOff x="0" y="0"/>
            <a:chExt cx="3818896" cy="3987017"/>
          </a:xfrm>
        </p:grpSpPr>
        <p:sp>
          <p:nvSpPr>
            <p:cNvPr id="9" name="Freeform 9"/>
            <p:cNvSpPr/>
            <p:nvPr/>
          </p:nvSpPr>
          <p:spPr>
            <a:xfrm>
              <a:off x="0" y="0"/>
              <a:ext cx="3818896" cy="3987017"/>
            </a:xfrm>
            <a:custGeom>
              <a:avLst/>
              <a:gdLst/>
              <a:ahLst/>
              <a:cxnLst/>
              <a:rect l="l" t="t" r="r" b="b"/>
              <a:pathLst>
                <a:path w="3818896" h="3987017">
                  <a:moveTo>
                    <a:pt x="3694436" y="3987017"/>
                  </a:moveTo>
                  <a:lnTo>
                    <a:pt x="124460" y="3987017"/>
                  </a:lnTo>
                  <a:cubicBezTo>
                    <a:pt x="55880" y="3987017"/>
                    <a:pt x="0" y="3931137"/>
                    <a:pt x="0" y="3862557"/>
                  </a:cubicBezTo>
                  <a:lnTo>
                    <a:pt x="0" y="124460"/>
                  </a:lnTo>
                  <a:cubicBezTo>
                    <a:pt x="0" y="55880"/>
                    <a:pt x="55880" y="0"/>
                    <a:pt x="124460" y="0"/>
                  </a:cubicBezTo>
                  <a:lnTo>
                    <a:pt x="3694436" y="0"/>
                  </a:lnTo>
                  <a:cubicBezTo>
                    <a:pt x="3763016" y="0"/>
                    <a:pt x="3818896" y="55880"/>
                    <a:pt x="3818896" y="124460"/>
                  </a:cubicBezTo>
                  <a:lnTo>
                    <a:pt x="3818896" y="3862557"/>
                  </a:lnTo>
                  <a:cubicBezTo>
                    <a:pt x="3818896" y="3931137"/>
                    <a:pt x="3763016" y="3987017"/>
                    <a:pt x="3694436" y="3987017"/>
                  </a:cubicBezTo>
                  <a:close/>
                </a:path>
              </a:pathLst>
            </a:custGeom>
            <a:solidFill>
              <a:srgbClr val="D4D4D4"/>
            </a:solidFill>
          </p:spPr>
        </p:sp>
      </p:grpSp>
      <p:grpSp>
        <p:nvGrpSpPr>
          <p:cNvPr id="10" name="Group 10"/>
          <p:cNvGrpSpPr/>
          <p:nvPr/>
        </p:nvGrpSpPr>
        <p:grpSpPr>
          <a:xfrm>
            <a:off x="2027044" y="930929"/>
            <a:ext cx="14382811" cy="2457455"/>
            <a:chOff x="0" y="0"/>
            <a:chExt cx="13303530" cy="2273048"/>
          </a:xfrm>
        </p:grpSpPr>
        <p:sp>
          <p:nvSpPr>
            <p:cNvPr id="11" name="Freeform 11"/>
            <p:cNvSpPr/>
            <p:nvPr/>
          </p:nvSpPr>
          <p:spPr>
            <a:xfrm>
              <a:off x="0" y="0"/>
              <a:ext cx="13303531" cy="2273048"/>
            </a:xfrm>
            <a:custGeom>
              <a:avLst/>
              <a:gdLst/>
              <a:ahLst/>
              <a:cxnLst/>
              <a:rect l="l" t="t" r="r" b="b"/>
              <a:pathLst>
                <a:path w="13303531" h="2273048">
                  <a:moveTo>
                    <a:pt x="13179070" y="2273048"/>
                  </a:moveTo>
                  <a:lnTo>
                    <a:pt x="124460" y="2273048"/>
                  </a:lnTo>
                  <a:cubicBezTo>
                    <a:pt x="55880" y="2273048"/>
                    <a:pt x="0" y="2217168"/>
                    <a:pt x="0" y="2148588"/>
                  </a:cubicBezTo>
                  <a:lnTo>
                    <a:pt x="0" y="124460"/>
                  </a:lnTo>
                  <a:cubicBezTo>
                    <a:pt x="0" y="55880"/>
                    <a:pt x="55880" y="0"/>
                    <a:pt x="124460" y="0"/>
                  </a:cubicBezTo>
                  <a:lnTo>
                    <a:pt x="13179070" y="0"/>
                  </a:lnTo>
                  <a:cubicBezTo>
                    <a:pt x="13247650" y="0"/>
                    <a:pt x="13303531" y="55880"/>
                    <a:pt x="13303531" y="124460"/>
                  </a:cubicBezTo>
                  <a:lnTo>
                    <a:pt x="13303531" y="2148588"/>
                  </a:lnTo>
                  <a:cubicBezTo>
                    <a:pt x="13303531" y="2217168"/>
                    <a:pt x="13247650" y="2273048"/>
                    <a:pt x="13179070" y="2273048"/>
                  </a:cubicBezTo>
                  <a:close/>
                </a:path>
              </a:pathLst>
            </a:custGeom>
            <a:solidFill>
              <a:srgbClr val="D4D4D4"/>
            </a:solidFill>
          </p:spPr>
        </p:sp>
      </p:grpSp>
      <p:sp>
        <p:nvSpPr>
          <p:cNvPr id="12" name="Freeform 12"/>
          <p:cNvSpPr/>
          <p:nvPr/>
        </p:nvSpPr>
        <p:spPr>
          <a:xfrm>
            <a:off x="16409855" y="8386629"/>
            <a:ext cx="1473058" cy="1571960"/>
          </a:xfrm>
          <a:custGeom>
            <a:avLst/>
            <a:gdLst/>
            <a:ahLst/>
            <a:cxnLst/>
            <a:rect l="l" t="t" r="r" b="b"/>
            <a:pathLst>
              <a:path w="1473058" h="1571960">
                <a:moveTo>
                  <a:pt x="0" y="0"/>
                </a:moveTo>
                <a:lnTo>
                  <a:pt x="1473058" y="0"/>
                </a:lnTo>
                <a:lnTo>
                  <a:pt x="1473058" y="1571960"/>
                </a:lnTo>
                <a:lnTo>
                  <a:pt x="0" y="1571960"/>
                </a:lnTo>
                <a:lnTo>
                  <a:pt x="0" y="0"/>
                </a:lnTo>
                <a:close/>
              </a:path>
            </a:pathLst>
          </a:custGeom>
          <a:blipFill>
            <a:blip r:embed="rId2"/>
            <a:stretch>
              <a:fillRect/>
            </a:stretch>
          </a:blipFill>
        </p:spPr>
      </p:sp>
      <p:sp>
        <p:nvSpPr>
          <p:cNvPr id="13" name="TextBox 13"/>
          <p:cNvSpPr txBox="1"/>
          <p:nvPr/>
        </p:nvSpPr>
        <p:spPr>
          <a:xfrm>
            <a:off x="1959030" y="3867155"/>
            <a:ext cx="3714325" cy="732790"/>
          </a:xfrm>
          <a:prstGeom prst="rect">
            <a:avLst/>
          </a:prstGeom>
        </p:spPr>
        <p:txBody>
          <a:bodyPr lIns="0" tIns="0" rIns="0" bIns="0" rtlCol="0" anchor="t">
            <a:spAutoFit/>
          </a:bodyPr>
          <a:lstStyle/>
          <a:p>
            <a:pPr marL="0" lvl="0" indent="0" algn="ctr">
              <a:lnSpc>
                <a:spcPts val="2990"/>
              </a:lnSpc>
              <a:spcBef>
                <a:spcPct val="0"/>
              </a:spcBef>
            </a:pPr>
            <a:r>
              <a:rPr lang="en-US" sz="2300">
                <a:solidFill>
                  <a:srgbClr val="143951"/>
                </a:solidFill>
                <a:latin typeface="Open Sans Bold"/>
              </a:rPr>
              <a:t>Is your business a good fit for WEX?</a:t>
            </a:r>
          </a:p>
        </p:txBody>
      </p:sp>
      <p:sp>
        <p:nvSpPr>
          <p:cNvPr id="14" name="TextBox 14"/>
          <p:cNvSpPr txBox="1"/>
          <p:nvPr/>
        </p:nvSpPr>
        <p:spPr>
          <a:xfrm>
            <a:off x="7327618" y="8721976"/>
            <a:ext cx="3947662"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How do Businesses Apply?</a:t>
            </a:r>
          </a:p>
        </p:txBody>
      </p:sp>
      <p:sp>
        <p:nvSpPr>
          <p:cNvPr id="15" name="TextBox 15"/>
          <p:cNvSpPr txBox="1"/>
          <p:nvPr/>
        </p:nvSpPr>
        <p:spPr>
          <a:xfrm>
            <a:off x="7815184" y="3741599"/>
            <a:ext cx="3302647"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Employer Benefits:</a:t>
            </a:r>
          </a:p>
        </p:txBody>
      </p:sp>
      <p:sp>
        <p:nvSpPr>
          <p:cNvPr id="16" name="TextBox 16"/>
          <p:cNvSpPr txBox="1"/>
          <p:nvPr/>
        </p:nvSpPr>
        <p:spPr>
          <a:xfrm>
            <a:off x="7591161" y="4398719"/>
            <a:ext cx="3771204" cy="3065145"/>
          </a:xfrm>
          <a:prstGeom prst="rect">
            <a:avLst/>
          </a:prstGeom>
        </p:spPr>
        <p:txBody>
          <a:bodyPr lIns="0" tIns="0" rIns="0" bIns="0" rtlCol="0" anchor="t">
            <a:spAutoFit/>
          </a:bodyPr>
          <a:lstStyle/>
          <a:p>
            <a:pPr marL="388622" lvl="1" indent="-194311">
              <a:lnSpc>
                <a:spcPts val="2700"/>
              </a:lnSpc>
              <a:buFont typeface="Arial"/>
              <a:buChar char="•"/>
            </a:pPr>
            <a:r>
              <a:rPr lang="en-US" sz="1800">
                <a:solidFill>
                  <a:srgbClr val="143951"/>
                </a:solidFill>
                <a:latin typeface="Open Sans"/>
              </a:rPr>
              <a:t>Candidate of your choice</a:t>
            </a:r>
          </a:p>
          <a:p>
            <a:pPr marL="388622" lvl="1" indent="-194311">
              <a:lnSpc>
                <a:spcPts val="2700"/>
              </a:lnSpc>
              <a:buFont typeface="Arial"/>
              <a:buChar char="•"/>
            </a:pPr>
            <a:r>
              <a:rPr lang="en-US" sz="1800">
                <a:solidFill>
                  <a:srgbClr val="143951"/>
                </a:solidFill>
                <a:latin typeface="Open Sans"/>
              </a:rPr>
              <a:t>100% salary covered for up to 1040 hrs. (full-time- 6 months)</a:t>
            </a:r>
          </a:p>
          <a:p>
            <a:pPr marL="388622" lvl="1" indent="-194311">
              <a:lnSpc>
                <a:spcPts val="2700"/>
              </a:lnSpc>
              <a:buFont typeface="Arial"/>
              <a:buChar char="•"/>
            </a:pPr>
            <a:r>
              <a:rPr lang="en-US" sz="1800">
                <a:solidFill>
                  <a:srgbClr val="143951"/>
                </a:solidFill>
                <a:latin typeface="Open Sans"/>
              </a:rPr>
              <a:t>Candidate will have a case worker to assist and follow them for at least a year</a:t>
            </a:r>
          </a:p>
          <a:p>
            <a:pPr marL="388622" lvl="1" indent="-194311" algn="l">
              <a:lnSpc>
                <a:spcPts val="2700"/>
              </a:lnSpc>
              <a:buFont typeface="Arial"/>
              <a:buChar char="•"/>
            </a:pPr>
            <a:r>
              <a:rPr lang="en-US" sz="1800">
                <a:solidFill>
                  <a:srgbClr val="143951"/>
                </a:solidFill>
                <a:latin typeface="Open Sans"/>
              </a:rPr>
              <a:t>Our program pays for tools if necessary and other necessities needed for the job</a:t>
            </a:r>
          </a:p>
        </p:txBody>
      </p:sp>
      <p:sp>
        <p:nvSpPr>
          <p:cNvPr id="17" name="TextBox 17"/>
          <p:cNvSpPr txBox="1"/>
          <p:nvPr/>
        </p:nvSpPr>
        <p:spPr>
          <a:xfrm>
            <a:off x="13328538" y="3741599"/>
            <a:ext cx="3258394"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Employee Benefits:</a:t>
            </a:r>
          </a:p>
        </p:txBody>
      </p:sp>
      <p:sp>
        <p:nvSpPr>
          <p:cNvPr id="18" name="TextBox 18"/>
          <p:cNvSpPr txBox="1"/>
          <p:nvPr/>
        </p:nvSpPr>
        <p:spPr>
          <a:xfrm>
            <a:off x="13242127" y="4192061"/>
            <a:ext cx="3431216" cy="4328160"/>
          </a:xfrm>
          <a:prstGeom prst="rect">
            <a:avLst/>
          </a:prstGeom>
        </p:spPr>
        <p:txBody>
          <a:bodyPr lIns="0" tIns="0" rIns="0" bIns="0" rtlCol="0" anchor="t">
            <a:spAutoFit/>
          </a:bodyPr>
          <a:lstStyle/>
          <a:p>
            <a:pPr marL="410211" lvl="1" indent="-205106">
              <a:lnSpc>
                <a:spcPts val="2850"/>
              </a:lnSpc>
              <a:buFont typeface="Arial"/>
              <a:buChar char="•"/>
            </a:pPr>
            <a:r>
              <a:rPr lang="en-US" sz="1900">
                <a:solidFill>
                  <a:srgbClr val="143951"/>
                </a:solidFill>
                <a:latin typeface="Open Sans"/>
              </a:rPr>
              <a:t>Job Placement with training </a:t>
            </a:r>
          </a:p>
          <a:p>
            <a:pPr marL="410211" lvl="1" indent="-205106">
              <a:lnSpc>
                <a:spcPts val="2850"/>
              </a:lnSpc>
              <a:buFont typeface="Arial"/>
              <a:buChar char="•"/>
            </a:pPr>
            <a:r>
              <a:rPr lang="en-US" sz="1900">
                <a:solidFill>
                  <a:srgbClr val="143951"/>
                </a:solidFill>
                <a:latin typeface="Open Sans"/>
              </a:rPr>
              <a:t>Advancement Opportunities</a:t>
            </a:r>
          </a:p>
          <a:p>
            <a:pPr marL="410211" lvl="1" indent="-205106">
              <a:lnSpc>
                <a:spcPts val="2850"/>
              </a:lnSpc>
              <a:buFont typeface="Arial"/>
              <a:buChar char="•"/>
            </a:pPr>
            <a:r>
              <a:rPr lang="en-US" sz="1900">
                <a:solidFill>
                  <a:srgbClr val="143951"/>
                </a:solidFill>
                <a:latin typeface="Open Sans"/>
              </a:rPr>
              <a:t>Increased job competitiveness</a:t>
            </a:r>
          </a:p>
          <a:p>
            <a:pPr marL="410211" lvl="1" indent="-205106">
              <a:lnSpc>
                <a:spcPts val="2850"/>
              </a:lnSpc>
              <a:buFont typeface="Arial"/>
              <a:buChar char="•"/>
            </a:pPr>
            <a:r>
              <a:rPr lang="en-US" sz="1900">
                <a:solidFill>
                  <a:srgbClr val="143951"/>
                </a:solidFill>
                <a:latin typeface="Open Sans"/>
              </a:rPr>
              <a:t>Increased Skill &amp; Knowledge </a:t>
            </a:r>
          </a:p>
          <a:p>
            <a:pPr marL="410211" lvl="1" indent="-205106">
              <a:lnSpc>
                <a:spcPts val="2850"/>
              </a:lnSpc>
              <a:buFont typeface="Arial"/>
              <a:buChar char="•"/>
            </a:pPr>
            <a:r>
              <a:rPr lang="en-US" sz="1900">
                <a:solidFill>
                  <a:srgbClr val="143951"/>
                </a:solidFill>
                <a:latin typeface="Open Sans"/>
              </a:rPr>
              <a:t>Job Retention</a:t>
            </a:r>
          </a:p>
          <a:p>
            <a:pPr marL="410211" lvl="1" indent="-205106">
              <a:lnSpc>
                <a:spcPts val="2850"/>
              </a:lnSpc>
              <a:buFont typeface="Arial"/>
              <a:buChar char="•"/>
            </a:pPr>
            <a:r>
              <a:rPr lang="en-US" sz="1900">
                <a:solidFill>
                  <a:srgbClr val="143951"/>
                </a:solidFill>
                <a:latin typeface="Open Sans"/>
              </a:rPr>
              <a:t>Transferable Skills</a:t>
            </a:r>
          </a:p>
          <a:p>
            <a:pPr>
              <a:lnSpc>
                <a:spcPts val="2850"/>
              </a:lnSpc>
            </a:pPr>
            <a:endParaRPr lang="en-US" sz="1900">
              <a:solidFill>
                <a:srgbClr val="143951"/>
              </a:solidFill>
              <a:latin typeface="Open Sans"/>
            </a:endParaRPr>
          </a:p>
          <a:p>
            <a:pPr marL="0" lvl="0" indent="0" algn="l">
              <a:lnSpc>
                <a:spcPts val="2850"/>
              </a:lnSpc>
              <a:spcBef>
                <a:spcPct val="0"/>
              </a:spcBef>
            </a:pPr>
            <a:endParaRPr lang="en-US" sz="1900">
              <a:solidFill>
                <a:srgbClr val="143951"/>
              </a:solidFill>
              <a:latin typeface="Open Sans"/>
            </a:endParaRPr>
          </a:p>
        </p:txBody>
      </p:sp>
      <p:sp>
        <p:nvSpPr>
          <p:cNvPr id="19" name="TextBox 19"/>
          <p:cNvSpPr txBox="1"/>
          <p:nvPr/>
        </p:nvSpPr>
        <p:spPr>
          <a:xfrm>
            <a:off x="2096887" y="-85725"/>
            <a:ext cx="14094227" cy="923925"/>
          </a:xfrm>
          <a:prstGeom prst="rect">
            <a:avLst/>
          </a:prstGeom>
        </p:spPr>
        <p:txBody>
          <a:bodyPr lIns="0" tIns="0" rIns="0" bIns="0" rtlCol="0" anchor="t">
            <a:spAutoFit/>
          </a:bodyPr>
          <a:lstStyle/>
          <a:p>
            <a:pPr marL="0" lvl="0" indent="0" algn="ctr">
              <a:lnSpc>
                <a:spcPts val="7320"/>
              </a:lnSpc>
              <a:spcBef>
                <a:spcPct val="0"/>
              </a:spcBef>
            </a:pPr>
            <a:r>
              <a:rPr lang="en-US" sz="6100">
                <a:solidFill>
                  <a:srgbClr val="143951"/>
                </a:solidFill>
                <a:latin typeface="Open Sans Bold"/>
              </a:rPr>
              <a:t>Work Experience</a:t>
            </a:r>
          </a:p>
        </p:txBody>
      </p:sp>
      <p:sp>
        <p:nvSpPr>
          <p:cNvPr id="20" name="TextBox 20"/>
          <p:cNvSpPr txBox="1"/>
          <p:nvPr/>
        </p:nvSpPr>
        <p:spPr>
          <a:xfrm>
            <a:off x="1959030" y="892198"/>
            <a:ext cx="14382811" cy="490856"/>
          </a:xfrm>
          <a:prstGeom prst="rect">
            <a:avLst/>
          </a:prstGeom>
        </p:spPr>
        <p:txBody>
          <a:bodyPr lIns="0" tIns="0" rIns="0" bIns="0" rtlCol="0" anchor="t">
            <a:spAutoFit/>
          </a:bodyPr>
          <a:lstStyle/>
          <a:p>
            <a:pPr algn="ctr">
              <a:lnSpc>
                <a:spcPts val="3919"/>
              </a:lnSpc>
            </a:pPr>
            <a:r>
              <a:rPr lang="en-US" sz="2799">
                <a:solidFill>
                  <a:srgbClr val="FFFFFF"/>
                </a:solidFill>
                <a:latin typeface="GothamLight"/>
              </a:rPr>
              <a:t>What is Work Experience?</a:t>
            </a:r>
          </a:p>
        </p:txBody>
      </p:sp>
      <p:sp>
        <p:nvSpPr>
          <p:cNvPr id="21" name="TextBox 21"/>
          <p:cNvSpPr txBox="1"/>
          <p:nvPr/>
        </p:nvSpPr>
        <p:spPr>
          <a:xfrm>
            <a:off x="2153946" y="1329078"/>
            <a:ext cx="14037167" cy="1925955"/>
          </a:xfrm>
          <a:prstGeom prst="rect">
            <a:avLst/>
          </a:prstGeom>
        </p:spPr>
        <p:txBody>
          <a:bodyPr lIns="0" tIns="0" rIns="0" bIns="0" rtlCol="0" anchor="t">
            <a:spAutoFit/>
          </a:bodyPr>
          <a:lstStyle/>
          <a:p>
            <a:pPr algn="ctr">
              <a:lnSpc>
                <a:spcPts val="2550"/>
              </a:lnSpc>
              <a:spcBef>
                <a:spcPct val="0"/>
              </a:spcBef>
            </a:pPr>
            <a:r>
              <a:rPr lang="en-US" sz="1700">
                <a:solidFill>
                  <a:srgbClr val="143951"/>
                </a:solidFill>
                <a:latin typeface="Open Sans"/>
              </a:rPr>
              <a:t>A work experience (WEX) is a planned, structured learning experience that takes place in a workplace for a limited amount of time but no longer than six months. Work experience is another work based learning opportunity fully sponsored by the Gaston Workforce Development Board and no cost to the employer. The participants of WEX will have less than six months of work experience and will need training to develop soft skills as well as employer specific training. The target populations for WEX participants are youth/adults with barriers to employment, dislocated workers needing exposure to new industries/occupations, unemployed workers, underemployed workers, and long-term unemployed workers.</a:t>
            </a:r>
          </a:p>
        </p:txBody>
      </p:sp>
      <p:sp>
        <p:nvSpPr>
          <p:cNvPr id="22" name="TextBox 22"/>
          <p:cNvSpPr txBox="1"/>
          <p:nvPr/>
        </p:nvSpPr>
        <p:spPr>
          <a:xfrm>
            <a:off x="4762028" y="9207116"/>
            <a:ext cx="9224803" cy="299720"/>
          </a:xfrm>
          <a:prstGeom prst="rect">
            <a:avLst/>
          </a:prstGeom>
        </p:spPr>
        <p:txBody>
          <a:bodyPr lIns="0" tIns="0" rIns="0" bIns="0" rtlCol="0" anchor="t">
            <a:spAutoFit/>
          </a:bodyPr>
          <a:lstStyle/>
          <a:p>
            <a:pPr algn="ctr">
              <a:lnSpc>
                <a:spcPts val="2470"/>
              </a:lnSpc>
              <a:spcBef>
                <a:spcPct val="0"/>
              </a:spcBef>
            </a:pPr>
            <a:r>
              <a:rPr lang="en-US" sz="1900">
                <a:solidFill>
                  <a:srgbClr val="143951"/>
                </a:solidFill>
                <a:latin typeface="GothamLight"/>
              </a:rPr>
              <a:t>Contact your local Business Services Representative to talk about next steps!</a:t>
            </a:r>
          </a:p>
        </p:txBody>
      </p:sp>
      <p:sp>
        <p:nvSpPr>
          <p:cNvPr id="23" name="TextBox 23"/>
          <p:cNvSpPr txBox="1"/>
          <p:nvPr/>
        </p:nvSpPr>
        <p:spPr>
          <a:xfrm>
            <a:off x="1852116" y="4848299"/>
            <a:ext cx="4112131" cy="2958465"/>
          </a:xfrm>
          <a:prstGeom prst="rect">
            <a:avLst/>
          </a:prstGeom>
        </p:spPr>
        <p:txBody>
          <a:bodyPr lIns="0" tIns="0" rIns="0" bIns="0" rtlCol="0" anchor="t">
            <a:spAutoFit/>
          </a:bodyPr>
          <a:lstStyle/>
          <a:p>
            <a:pPr marL="388623" lvl="1" indent="-194312">
              <a:lnSpc>
                <a:spcPts val="2340"/>
              </a:lnSpc>
              <a:buFont typeface="Arial"/>
              <a:buChar char="•"/>
            </a:pPr>
            <a:r>
              <a:rPr lang="en-US" sz="1800">
                <a:solidFill>
                  <a:srgbClr val="143951"/>
                </a:solidFill>
                <a:latin typeface="GothamLight"/>
              </a:rPr>
              <a:t>Have you operated at your current location for at least 120 days?</a:t>
            </a:r>
          </a:p>
          <a:p>
            <a:pPr marL="388623" lvl="1" indent="-194312">
              <a:lnSpc>
                <a:spcPts val="2340"/>
              </a:lnSpc>
              <a:buFont typeface="Arial"/>
              <a:buChar char="•"/>
            </a:pPr>
            <a:r>
              <a:rPr lang="en-US" sz="1800">
                <a:solidFill>
                  <a:srgbClr val="143951"/>
                </a:solidFill>
                <a:latin typeface="GothamLight"/>
              </a:rPr>
              <a:t>Do you have growing employment needs?</a:t>
            </a:r>
          </a:p>
          <a:p>
            <a:pPr marL="388623" lvl="1" indent="-194312">
              <a:lnSpc>
                <a:spcPts val="2340"/>
              </a:lnSpc>
              <a:buFont typeface="Arial"/>
              <a:buChar char="•"/>
            </a:pPr>
            <a:r>
              <a:rPr lang="en-US" sz="1800">
                <a:solidFill>
                  <a:srgbClr val="143951"/>
                </a:solidFill>
                <a:latin typeface="GothamLight"/>
              </a:rPr>
              <a:t>Have you identified a skill shortage?</a:t>
            </a:r>
          </a:p>
          <a:p>
            <a:pPr marL="388623" lvl="1" indent="-194312">
              <a:lnSpc>
                <a:spcPts val="2340"/>
              </a:lnSpc>
              <a:buFont typeface="Arial"/>
              <a:buChar char="•"/>
            </a:pPr>
            <a:r>
              <a:rPr lang="en-US" sz="1800">
                <a:solidFill>
                  <a:srgbClr val="143951"/>
                </a:solidFill>
                <a:latin typeface="GothamLight"/>
              </a:rPr>
              <a:t>Are you current on all federal, state and local obligations?</a:t>
            </a:r>
          </a:p>
          <a:p>
            <a:pPr>
              <a:lnSpc>
                <a:spcPts val="2340"/>
              </a:lnSpc>
            </a:pPr>
            <a:endParaRPr lang="en-US" sz="1800">
              <a:solidFill>
                <a:srgbClr val="143951"/>
              </a:solidFill>
              <a:latin typeface="Gotham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1509192" y="3716615"/>
            <a:ext cx="4614000" cy="4279488"/>
            <a:chOff x="0" y="0"/>
            <a:chExt cx="4267767" cy="3958357"/>
          </a:xfrm>
        </p:grpSpPr>
        <p:sp>
          <p:nvSpPr>
            <p:cNvPr id="3" name="Freeform 3"/>
            <p:cNvSpPr/>
            <p:nvPr/>
          </p:nvSpPr>
          <p:spPr>
            <a:xfrm>
              <a:off x="0" y="0"/>
              <a:ext cx="4267767" cy="3958357"/>
            </a:xfrm>
            <a:custGeom>
              <a:avLst/>
              <a:gdLst/>
              <a:ahLst/>
              <a:cxnLst/>
              <a:rect l="l" t="t" r="r" b="b"/>
              <a:pathLst>
                <a:path w="4267767" h="3958357">
                  <a:moveTo>
                    <a:pt x="4143307" y="3958357"/>
                  </a:moveTo>
                  <a:lnTo>
                    <a:pt x="124460" y="3958357"/>
                  </a:lnTo>
                  <a:cubicBezTo>
                    <a:pt x="55880" y="3958357"/>
                    <a:pt x="0" y="3902477"/>
                    <a:pt x="0" y="3833897"/>
                  </a:cubicBezTo>
                  <a:lnTo>
                    <a:pt x="0" y="124460"/>
                  </a:lnTo>
                  <a:cubicBezTo>
                    <a:pt x="0" y="55880"/>
                    <a:pt x="55880" y="0"/>
                    <a:pt x="124460" y="0"/>
                  </a:cubicBezTo>
                  <a:lnTo>
                    <a:pt x="4143308" y="0"/>
                  </a:lnTo>
                  <a:cubicBezTo>
                    <a:pt x="4211887" y="0"/>
                    <a:pt x="4267767" y="55880"/>
                    <a:pt x="4267767" y="124460"/>
                  </a:cubicBezTo>
                  <a:lnTo>
                    <a:pt x="4267767" y="3833897"/>
                  </a:lnTo>
                  <a:cubicBezTo>
                    <a:pt x="4267767" y="3902477"/>
                    <a:pt x="4211887" y="3958357"/>
                    <a:pt x="4143308" y="3958357"/>
                  </a:cubicBezTo>
                  <a:close/>
                </a:path>
              </a:pathLst>
            </a:custGeom>
            <a:solidFill>
              <a:srgbClr val="D4D4D4"/>
            </a:solidFill>
          </p:spPr>
        </p:sp>
      </p:grpSp>
      <p:grpSp>
        <p:nvGrpSpPr>
          <p:cNvPr id="4" name="Group 4"/>
          <p:cNvGrpSpPr/>
          <p:nvPr/>
        </p:nvGrpSpPr>
        <p:grpSpPr>
          <a:xfrm>
            <a:off x="4156502" y="8598892"/>
            <a:ext cx="9974996" cy="1147433"/>
            <a:chOff x="0" y="0"/>
            <a:chExt cx="9226475" cy="1061330"/>
          </a:xfrm>
        </p:grpSpPr>
        <p:sp>
          <p:nvSpPr>
            <p:cNvPr id="5" name="Freeform 5"/>
            <p:cNvSpPr/>
            <p:nvPr/>
          </p:nvSpPr>
          <p:spPr>
            <a:xfrm>
              <a:off x="0" y="0"/>
              <a:ext cx="9226476" cy="1061330"/>
            </a:xfrm>
            <a:custGeom>
              <a:avLst/>
              <a:gdLst/>
              <a:ahLst/>
              <a:cxnLst/>
              <a:rect l="l" t="t" r="r" b="b"/>
              <a:pathLst>
                <a:path w="9226476" h="1061330">
                  <a:moveTo>
                    <a:pt x="9102016" y="1061330"/>
                  </a:moveTo>
                  <a:lnTo>
                    <a:pt x="124460" y="1061330"/>
                  </a:lnTo>
                  <a:cubicBezTo>
                    <a:pt x="55880" y="1061330"/>
                    <a:pt x="0" y="1005450"/>
                    <a:pt x="0" y="936870"/>
                  </a:cubicBezTo>
                  <a:lnTo>
                    <a:pt x="0" y="124460"/>
                  </a:lnTo>
                  <a:cubicBezTo>
                    <a:pt x="0" y="55880"/>
                    <a:pt x="55880" y="0"/>
                    <a:pt x="124460" y="0"/>
                  </a:cubicBezTo>
                  <a:lnTo>
                    <a:pt x="9102016" y="0"/>
                  </a:lnTo>
                  <a:cubicBezTo>
                    <a:pt x="9170595" y="0"/>
                    <a:pt x="9226476" y="55880"/>
                    <a:pt x="9226476" y="124460"/>
                  </a:cubicBezTo>
                  <a:lnTo>
                    <a:pt x="9226476" y="936870"/>
                  </a:lnTo>
                  <a:cubicBezTo>
                    <a:pt x="9226476" y="1005450"/>
                    <a:pt x="9170595" y="1061330"/>
                    <a:pt x="9102016" y="1061330"/>
                  </a:cubicBezTo>
                  <a:close/>
                </a:path>
              </a:pathLst>
            </a:custGeom>
            <a:solidFill>
              <a:srgbClr val="D4D4D4"/>
            </a:solidFill>
          </p:spPr>
        </p:sp>
      </p:grpSp>
      <p:grpSp>
        <p:nvGrpSpPr>
          <p:cNvPr id="6" name="Group 6"/>
          <p:cNvGrpSpPr/>
          <p:nvPr/>
        </p:nvGrpSpPr>
        <p:grpSpPr>
          <a:xfrm>
            <a:off x="7178399" y="3531258"/>
            <a:ext cx="4392061" cy="4619218"/>
            <a:chOff x="0" y="0"/>
            <a:chExt cx="4062482" cy="4272593"/>
          </a:xfrm>
        </p:grpSpPr>
        <p:sp>
          <p:nvSpPr>
            <p:cNvPr id="7" name="Freeform 7"/>
            <p:cNvSpPr/>
            <p:nvPr/>
          </p:nvSpPr>
          <p:spPr>
            <a:xfrm>
              <a:off x="0" y="0"/>
              <a:ext cx="4062482" cy="4272593"/>
            </a:xfrm>
            <a:custGeom>
              <a:avLst/>
              <a:gdLst/>
              <a:ahLst/>
              <a:cxnLst/>
              <a:rect l="l" t="t" r="r" b="b"/>
              <a:pathLst>
                <a:path w="4062482" h="4272593">
                  <a:moveTo>
                    <a:pt x="3938022" y="4272593"/>
                  </a:moveTo>
                  <a:lnTo>
                    <a:pt x="124460" y="4272593"/>
                  </a:lnTo>
                  <a:cubicBezTo>
                    <a:pt x="55880" y="4272593"/>
                    <a:pt x="0" y="4216713"/>
                    <a:pt x="0" y="4148133"/>
                  </a:cubicBezTo>
                  <a:lnTo>
                    <a:pt x="0" y="124460"/>
                  </a:lnTo>
                  <a:cubicBezTo>
                    <a:pt x="0" y="55880"/>
                    <a:pt x="55880" y="0"/>
                    <a:pt x="124460" y="0"/>
                  </a:cubicBezTo>
                  <a:lnTo>
                    <a:pt x="3938022" y="0"/>
                  </a:lnTo>
                  <a:cubicBezTo>
                    <a:pt x="4006602" y="0"/>
                    <a:pt x="4062482" y="55880"/>
                    <a:pt x="4062482" y="124460"/>
                  </a:cubicBezTo>
                  <a:lnTo>
                    <a:pt x="4062482" y="4148133"/>
                  </a:lnTo>
                  <a:cubicBezTo>
                    <a:pt x="4062482" y="4216714"/>
                    <a:pt x="4006602" y="4272593"/>
                    <a:pt x="3938022" y="4272593"/>
                  </a:cubicBezTo>
                  <a:close/>
                </a:path>
              </a:pathLst>
            </a:custGeom>
            <a:solidFill>
              <a:srgbClr val="D4D4D4"/>
            </a:solidFill>
          </p:spPr>
        </p:sp>
      </p:grpSp>
      <p:grpSp>
        <p:nvGrpSpPr>
          <p:cNvPr id="8" name="Group 8"/>
          <p:cNvGrpSpPr/>
          <p:nvPr/>
        </p:nvGrpSpPr>
        <p:grpSpPr>
          <a:xfrm>
            <a:off x="12780135" y="3685630"/>
            <a:ext cx="4128713" cy="4310473"/>
            <a:chOff x="0" y="0"/>
            <a:chExt cx="3818896" cy="3987017"/>
          </a:xfrm>
        </p:grpSpPr>
        <p:sp>
          <p:nvSpPr>
            <p:cNvPr id="9" name="Freeform 9"/>
            <p:cNvSpPr/>
            <p:nvPr/>
          </p:nvSpPr>
          <p:spPr>
            <a:xfrm>
              <a:off x="0" y="0"/>
              <a:ext cx="3818896" cy="3987017"/>
            </a:xfrm>
            <a:custGeom>
              <a:avLst/>
              <a:gdLst/>
              <a:ahLst/>
              <a:cxnLst/>
              <a:rect l="l" t="t" r="r" b="b"/>
              <a:pathLst>
                <a:path w="3818896" h="3987017">
                  <a:moveTo>
                    <a:pt x="3694436" y="3987017"/>
                  </a:moveTo>
                  <a:lnTo>
                    <a:pt x="124460" y="3987017"/>
                  </a:lnTo>
                  <a:cubicBezTo>
                    <a:pt x="55880" y="3987017"/>
                    <a:pt x="0" y="3931137"/>
                    <a:pt x="0" y="3862557"/>
                  </a:cubicBezTo>
                  <a:lnTo>
                    <a:pt x="0" y="124460"/>
                  </a:lnTo>
                  <a:cubicBezTo>
                    <a:pt x="0" y="55880"/>
                    <a:pt x="55880" y="0"/>
                    <a:pt x="124460" y="0"/>
                  </a:cubicBezTo>
                  <a:lnTo>
                    <a:pt x="3694436" y="0"/>
                  </a:lnTo>
                  <a:cubicBezTo>
                    <a:pt x="3763016" y="0"/>
                    <a:pt x="3818896" y="55880"/>
                    <a:pt x="3818896" y="124460"/>
                  </a:cubicBezTo>
                  <a:lnTo>
                    <a:pt x="3818896" y="3862557"/>
                  </a:lnTo>
                  <a:cubicBezTo>
                    <a:pt x="3818896" y="3931137"/>
                    <a:pt x="3763016" y="3987017"/>
                    <a:pt x="3694436" y="3987017"/>
                  </a:cubicBezTo>
                  <a:close/>
                </a:path>
              </a:pathLst>
            </a:custGeom>
            <a:solidFill>
              <a:srgbClr val="D4D4D4"/>
            </a:solidFill>
          </p:spPr>
        </p:sp>
      </p:grpSp>
      <p:grpSp>
        <p:nvGrpSpPr>
          <p:cNvPr id="10" name="Group 10"/>
          <p:cNvGrpSpPr/>
          <p:nvPr/>
        </p:nvGrpSpPr>
        <p:grpSpPr>
          <a:xfrm>
            <a:off x="2027044" y="838200"/>
            <a:ext cx="14382811" cy="2457455"/>
            <a:chOff x="0" y="0"/>
            <a:chExt cx="13303530" cy="2273048"/>
          </a:xfrm>
        </p:grpSpPr>
        <p:sp>
          <p:nvSpPr>
            <p:cNvPr id="11" name="Freeform 11"/>
            <p:cNvSpPr/>
            <p:nvPr/>
          </p:nvSpPr>
          <p:spPr>
            <a:xfrm>
              <a:off x="0" y="0"/>
              <a:ext cx="13303531" cy="2273048"/>
            </a:xfrm>
            <a:custGeom>
              <a:avLst/>
              <a:gdLst/>
              <a:ahLst/>
              <a:cxnLst/>
              <a:rect l="l" t="t" r="r" b="b"/>
              <a:pathLst>
                <a:path w="13303531" h="2273048">
                  <a:moveTo>
                    <a:pt x="13179070" y="2273048"/>
                  </a:moveTo>
                  <a:lnTo>
                    <a:pt x="124460" y="2273048"/>
                  </a:lnTo>
                  <a:cubicBezTo>
                    <a:pt x="55880" y="2273048"/>
                    <a:pt x="0" y="2217168"/>
                    <a:pt x="0" y="2148588"/>
                  </a:cubicBezTo>
                  <a:lnTo>
                    <a:pt x="0" y="124460"/>
                  </a:lnTo>
                  <a:cubicBezTo>
                    <a:pt x="0" y="55880"/>
                    <a:pt x="55880" y="0"/>
                    <a:pt x="124460" y="0"/>
                  </a:cubicBezTo>
                  <a:lnTo>
                    <a:pt x="13179070" y="0"/>
                  </a:lnTo>
                  <a:cubicBezTo>
                    <a:pt x="13247650" y="0"/>
                    <a:pt x="13303531" y="55880"/>
                    <a:pt x="13303531" y="124460"/>
                  </a:cubicBezTo>
                  <a:lnTo>
                    <a:pt x="13303531" y="2148588"/>
                  </a:lnTo>
                  <a:cubicBezTo>
                    <a:pt x="13303531" y="2217168"/>
                    <a:pt x="13247650" y="2273048"/>
                    <a:pt x="13179070" y="2273048"/>
                  </a:cubicBezTo>
                  <a:close/>
                </a:path>
              </a:pathLst>
            </a:custGeom>
            <a:solidFill>
              <a:srgbClr val="D4D4D4"/>
            </a:solidFill>
          </p:spPr>
        </p:sp>
      </p:grpSp>
      <p:sp>
        <p:nvSpPr>
          <p:cNvPr id="12" name="Freeform 12"/>
          <p:cNvSpPr/>
          <p:nvPr/>
        </p:nvSpPr>
        <p:spPr>
          <a:xfrm>
            <a:off x="16409855" y="8386629"/>
            <a:ext cx="1473058" cy="1571960"/>
          </a:xfrm>
          <a:custGeom>
            <a:avLst/>
            <a:gdLst/>
            <a:ahLst/>
            <a:cxnLst/>
            <a:rect l="l" t="t" r="r" b="b"/>
            <a:pathLst>
              <a:path w="1473058" h="1571960">
                <a:moveTo>
                  <a:pt x="0" y="0"/>
                </a:moveTo>
                <a:lnTo>
                  <a:pt x="1473058" y="0"/>
                </a:lnTo>
                <a:lnTo>
                  <a:pt x="1473058" y="1571960"/>
                </a:lnTo>
                <a:lnTo>
                  <a:pt x="0" y="1571960"/>
                </a:lnTo>
                <a:lnTo>
                  <a:pt x="0" y="0"/>
                </a:lnTo>
                <a:close/>
              </a:path>
            </a:pathLst>
          </a:custGeom>
          <a:blipFill>
            <a:blip r:embed="rId2"/>
            <a:stretch>
              <a:fillRect/>
            </a:stretch>
          </a:blipFill>
        </p:spPr>
      </p:sp>
      <p:sp>
        <p:nvSpPr>
          <p:cNvPr id="13" name="TextBox 13"/>
          <p:cNvSpPr txBox="1"/>
          <p:nvPr/>
        </p:nvSpPr>
        <p:spPr>
          <a:xfrm>
            <a:off x="1959030" y="3867155"/>
            <a:ext cx="3714325" cy="732790"/>
          </a:xfrm>
          <a:prstGeom prst="rect">
            <a:avLst/>
          </a:prstGeom>
        </p:spPr>
        <p:txBody>
          <a:bodyPr lIns="0" tIns="0" rIns="0" bIns="0" rtlCol="0" anchor="t">
            <a:spAutoFit/>
          </a:bodyPr>
          <a:lstStyle/>
          <a:p>
            <a:pPr marL="0" lvl="0" indent="0" algn="ctr">
              <a:lnSpc>
                <a:spcPts val="2990"/>
              </a:lnSpc>
              <a:spcBef>
                <a:spcPct val="0"/>
              </a:spcBef>
            </a:pPr>
            <a:r>
              <a:rPr lang="en-US" sz="2300">
                <a:solidFill>
                  <a:srgbClr val="143951"/>
                </a:solidFill>
                <a:latin typeface="Open Sans Bold"/>
              </a:rPr>
              <a:t>Is your business a good fit for OJT?</a:t>
            </a:r>
          </a:p>
        </p:txBody>
      </p:sp>
      <p:sp>
        <p:nvSpPr>
          <p:cNvPr id="14" name="TextBox 14"/>
          <p:cNvSpPr txBox="1"/>
          <p:nvPr/>
        </p:nvSpPr>
        <p:spPr>
          <a:xfrm>
            <a:off x="7327618" y="8721976"/>
            <a:ext cx="3947662"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How do Businesses Apply?</a:t>
            </a:r>
          </a:p>
        </p:txBody>
      </p:sp>
      <p:sp>
        <p:nvSpPr>
          <p:cNvPr id="15" name="TextBox 15"/>
          <p:cNvSpPr txBox="1"/>
          <p:nvPr/>
        </p:nvSpPr>
        <p:spPr>
          <a:xfrm>
            <a:off x="7815184" y="3741599"/>
            <a:ext cx="3302647"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Employer Benefits:</a:t>
            </a:r>
          </a:p>
        </p:txBody>
      </p:sp>
      <p:sp>
        <p:nvSpPr>
          <p:cNvPr id="16" name="TextBox 16"/>
          <p:cNvSpPr txBox="1"/>
          <p:nvPr/>
        </p:nvSpPr>
        <p:spPr>
          <a:xfrm>
            <a:off x="7591161" y="4398719"/>
            <a:ext cx="3771204" cy="3408045"/>
          </a:xfrm>
          <a:prstGeom prst="rect">
            <a:avLst/>
          </a:prstGeom>
        </p:spPr>
        <p:txBody>
          <a:bodyPr lIns="0" tIns="0" rIns="0" bIns="0" rtlCol="0" anchor="t">
            <a:spAutoFit/>
          </a:bodyPr>
          <a:lstStyle/>
          <a:p>
            <a:pPr marL="388622" lvl="1" indent="-194311">
              <a:lnSpc>
                <a:spcPts val="2700"/>
              </a:lnSpc>
              <a:buFont typeface="Arial"/>
              <a:buChar char="•"/>
            </a:pPr>
            <a:r>
              <a:rPr lang="en-US" sz="1800">
                <a:solidFill>
                  <a:srgbClr val="143951"/>
                </a:solidFill>
                <a:latin typeface="Open Sans"/>
              </a:rPr>
              <a:t>Candidate of your choice</a:t>
            </a:r>
          </a:p>
          <a:p>
            <a:pPr marL="388622" lvl="1" indent="-194311">
              <a:lnSpc>
                <a:spcPts val="2700"/>
              </a:lnSpc>
              <a:buFont typeface="Arial"/>
              <a:buChar char="•"/>
            </a:pPr>
            <a:r>
              <a:rPr lang="en-US" sz="1800">
                <a:solidFill>
                  <a:srgbClr val="143951"/>
                </a:solidFill>
                <a:latin typeface="Open Sans"/>
              </a:rPr>
              <a:t>50-75% reimbursement for candidate's salary for up to 1040 hrs. (full-time- 6 months)</a:t>
            </a:r>
          </a:p>
          <a:p>
            <a:pPr marL="388622" lvl="1" indent="-194311">
              <a:lnSpc>
                <a:spcPts val="2700"/>
              </a:lnSpc>
              <a:buFont typeface="Arial"/>
              <a:buChar char="•"/>
            </a:pPr>
            <a:r>
              <a:rPr lang="en-US" sz="1800">
                <a:solidFill>
                  <a:srgbClr val="143951"/>
                </a:solidFill>
                <a:latin typeface="Open Sans"/>
              </a:rPr>
              <a:t>Candidate will have a case worker to assist and follow them for at least a year</a:t>
            </a:r>
          </a:p>
          <a:p>
            <a:pPr marL="388622" lvl="1" indent="-194311" algn="l">
              <a:lnSpc>
                <a:spcPts val="2700"/>
              </a:lnSpc>
              <a:buFont typeface="Arial"/>
              <a:buChar char="•"/>
            </a:pPr>
            <a:r>
              <a:rPr lang="en-US" sz="1800">
                <a:solidFill>
                  <a:srgbClr val="143951"/>
                </a:solidFill>
                <a:latin typeface="Open Sans"/>
              </a:rPr>
              <a:t>Our program pays for tools if necessary and other necessities needed for the job</a:t>
            </a:r>
          </a:p>
        </p:txBody>
      </p:sp>
      <p:sp>
        <p:nvSpPr>
          <p:cNvPr id="17" name="TextBox 17"/>
          <p:cNvSpPr txBox="1"/>
          <p:nvPr/>
        </p:nvSpPr>
        <p:spPr>
          <a:xfrm>
            <a:off x="13328538" y="3741599"/>
            <a:ext cx="3258394" cy="361315"/>
          </a:xfrm>
          <a:prstGeom prst="rect">
            <a:avLst/>
          </a:prstGeom>
        </p:spPr>
        <p:txBody>
          <a:bodyPr lIns="0" tIns="0" rIns="0" bIns="0" rtlCol="0" anchor="t">
            <a:spAutoFit/>
          </a:bodyPr>
          <a:lstStyle/>
          <a:p>
            <a:pPr marL="0" lvl="0" indent="0" algn="l">
              <a:lnSpc>
                <a:spcPts val="2990"/>
              </a:lnSpc>
              <a:spcBef>
                <a:spcPct val="0"/>
              </a:spcBef>
            </a:pPr>
            <a:r>
              <a:rPr lang="en-US" sz="2300">
                <a:solidFill>
                  <a:srgbClr val="143951"/>
                </a:solidFill>
                <a:latin typeface="Open Sans Bold"/>
              </a:rPr>
              <a:t>Employee Benefits:</a:t>
            </a:r>
          </a:p>
        </p:txBody>
      </p:sp>
      <p:sp>
        <p:nvSpPr>
          <p:cNvPr id="18" name="TextBox 18"/>
          <p:cNvSpPr txBox="1"/>
          <p:nvPr/>
        </p:nvSpPr>
        <p:spPr>
          <a:xfrm>
            <a:off x="13242127" y="4192061"/>
            <a:ext cx="3431216" cy="4328160"/>
          </a:xfrm>
          <a:prstGeom prst="rect">
            <a:avLst/>
          </a:prstGeom>
        </p:spPr>
        <p:txBody>
          <a:bodyPr lIns="0" tIns="0" rIns="0" bIns="0" rtlCol="0" anchor="t">
            <a:spAutoFit/>
          </a:bodyPr>
          <a:lstStyle/>
          <a:p>
            <a:pPr marL="410211" lvl="1" indent="-205106">
              <a:lnSpc>
                <a:spcPts val="2850"/>
              </a:lnSpc>
              <a:buFont typeface="Arial"/>
              <a:buChar char="•"/>
            </a:pPr>
            <a:r>
              <a:rPr lang="en-US" sz="1900">
                <a:solidFill>
                  <a:srgbClr val="143951"/>
                </a:solidFill>
                <a:latin typeface="Open Sans"/>
              </a:rPr>
              <a:t>Job Placement with training </a:t>
            </a:r>
          </a:p>
          <a:p>
            <a:pPr marL="410211" lvl="1" indent="-205106">
              <a:lnSpc>
                <a:spcPts val="2850"/>
              </a:lnSpc>
              <a:buFont typeface="Arial"/>
              <a:buChar char="•"/>
            </a:pPr>
            <a:r>
              <a:rPr lang="en-US" sz="1900">
                <a:solidFill>
                  <a:srgbClr val="143951"/>
                </a:solidFill>
                <a:latin typeface="Open Sans"/>
              </a:rPr>
              <a:t>Advancement Opportunities</a:t>
            </a:r>
          </a:p>
          <a:p>
            <a:pPr marL="410211" lvl="1" indent="-205106">
              <a:lnSpc>
                <a:spcPts val="2850"/>
              </a:lnSpc>
              <a:buFont typeface="Arial"/>
              <a:buChar char="•"/>
            </a:pPr>
            <a:r>
              <a:rPr lang="en-US" sz="1900">
                <a:solidFill>
                  <a:srgbClr val="143951"/>
                </a:solidFill>
                <a:latin typeface="Open Sans"/>
              </a:rPr>
              <a:t>Increased job competitiveness</a:t>
            </a:r>
          </a:p>
          <a:p>
            <a:pPr marL="410211" lvl="1" indent="-205106">
              <a:lnSpc>
                <a:spcPts val="2850"/>
              </a:lnSpc>
              <a:buFont typeface="Arial"/>
              <a:buChar char="•"/>
            </a:pPr>
            <a:r>
              <a:rPr lang="en-US" sz="1900">
                <a:solidFill>
                  <a:srgbClr val="143951"/>
                </a:solidFill>
                <a:latin typeface="Open Sans"/>
              </a:rPr>
              <a:t>Increased Skill &amp; Knowledge </a:t>
            </a:r>
          </a:p>
          <a:p>
            <a:pPr marL="410211" lvl="1" indent="-205106">
              <a:lnSpc>
                <a:spcPts val="2850"/>
              </a:lnSpc>
              <a:buFont typeface="Arial"/>
              <a:buChar char="•"/>
            </a:pPr>
            <a:r>
              <a:rPr lang="en-US" sz="1900">
                <a:solidFill>
                  <a:srgbClr val="143951"/>
                </a:solidFill>
                <a:latin typeface="Open Sans"/>
              </a:rPr>
              <a:t>Job Retention</a:t>
            </a:r>
          </a:p>
          <a:p>
            <a:pPr marL="410211" lvl="1" indent="-205106">
              <a:lnSpc>
                <a:spcPts val="2850"/>
              </a:lnSpc>
              <a:buFont typeface="Arial"/>
              <a:buChar char="•"/>
            </a:pPr>
            <a:r>
              <a:rPr lang="en-US" sz="1900">
                <a:solidFill>
                  <a:srgbClr val="143951"/>
                </a:solidFill>
                <a:latin typeface="Open Sans"/>
              </a:rPr>
              <a:t>Transferable Skills</a:t>
            </a:r>
          </a:p>
          <a:p>
            <a:pPr>
              <a:lnSpc>
                <a:spcPts val="2850"/>
              </a:lnSpc>
            </a:pPr>
            <a:endParaRPr lang="en-US" sz="1900">
              <a:solidFill>
                <a:srgbClr val="143951"/>
              </a:solidFill>
              <a:latin typeface="Open Sans"/>
            </a:endParaRPr>
          </a:p>
          <a:p>
            <a:pPr marL="0" lvl="0" indent="0" algn="l">
              <a:lnSpc>
                <a:spcPts val="2850"/>
              </a:lnSpc>
              <a:spcBef>
                <a:spcPct val="0"/>
              </a:spcBef>
            </a:pPr>
            <a:endParaRPr lang="en-US" sz="1900">
              <a:solidFill>
                <a:srgbClr val="143951"/>
              </a:solidFill>
              <a:latin typeface="Open Sans"/>
            </a:endParaRPr>
          </a:p>
        </p:txBody>
      </p:sp>
      <p:sp>
        <p:nvSpPr>
          <p:cNvPr id="19" name="TextBox 19"/>
          <p:cNvSpPr txBox="1"/>
          <p:nvPr/>
        </p:nvSpPr>
        <p:spPr>
          <a:xfrm>
            <a:off x="2096887" y="-85725"/>
            <a:ext cx="14094227" cy="923925"/>
          </a:xfrm>
          <a:prstGeom prst="rect">
            <a:avLst/>
          </a:prstGeom>
        </p:spPr>
        <p:txBody>
          <a:bodyPr lIns="0" tIns="0" rIns="0" bIns="0" rtlCol="0" anchor="t">
            <a:spAutoFit/>
          </a:bodyPr>
          <a:lstStyle/>
          <a:p>
            <a:pPr marL="0" lvl="0" indent="0" algn="ctr">
              <a:lnSpc>
                <a:spcPts val="7320"/>
              </a:lnSpc>
              <a:spcBef>
                <a:spcPct val="0"/>
              </a:spcBef>
            </a:pPr>
            <a:r>
              <a:rPr lang="en-US" sz="6100">
                <a:solidFill>
                  <a:srgbClr val="143951"/>
                </a:solidFill>
                <a:latin typeface="Open Sans Bold"/>
              </a:rPr>
              <a:t>On-The-Job Training</a:t>
            </a:r>
          </a:p>
        </p:txBody>
      </p:sp>
      <p:sp>
        <p:nvSpPr>
          <p:cNvPr id="20" name="TextBox 20"/>
          <p:cNvSpPr txBox="1"/>
          <p:nvPr/>
        </p:nvSpPr>
        <p:spPr>
          <a:xfrm>
            <a:off x="2027044" y="908014"/>
            <a:ext cx="14382811" cy="398780"/>
          </a:xfrm>
          <a:prstGeom prst="rect">
            <a:avLst/>
          </a:prstGeom>
        </p:spPr>
        <p:txBody>
          <a:bodyPr lIns="0" tIns="0" rIns="0" bIns="0" rtlCol="0" anchor="t">
            <a:spAutoFit/>
          </a:bodyPr>
          <a:lstStyle/>
          <a:p>
            <a:pPr algn="ctr">
              <a:lnSpc>
                <a:spcPts val="3219"/>
              </a:lnSpc>
            </a:pPr>
            <a:r>
              <a:rPr lang="en-US" sz="2299">
                <a:solidFill>
                  <a:srgbClr val="FFFFFF"/>
                </a:solidFill>
                <a:latin typeface="GothamLight"/>
              </a:rPr>
              <a:t>What is On-The-Job Training?</a:t>
            </a:r>
          </a:p>
        </p:txBody>
      </p:sp>
      <p:sp>
        <p:nvSpPr>
          <p:cNvPr id="21" name="TextBox 21"/>
          <p:cNvSpPr txBox="1"/>
          <p:nvPr/>
        </p:nvSpPr>
        <p:spPr>
          <a:xfrm>
            <a:off x="2414539" y="1373470"/>
            <a:ext cx="13773820" cy="1577340"/>
          </a:xfrm>
          <a:prstGeom prst="rect">
            <a:avLst/>
          </a:prstGeom>
        </p:spPr>
        <p:txBody>
          <a:bodyPr lIns="0" tIns="0" rIns="0" bIns="0" rtlCol="0" anchor="t">
            <a:spAutoFit/>
          </a:bodyPr>
          <a:lstStyle/>
          <a:p>
            <a:pPr algn="ctr">
              <a:lnSpc>
                <a:spcPts val="3150"/>
              </a:lnSpc>
              <a:spcBef>
                <a:spcPct val="0"/>
              </a:spcBef>
            </a:pPr>
            <a:r>
              <a:rPr lang="en-US" sz="2100">
                <a:solidFill>
                  <a:srgbClr val="143951"/>
                </a:solidFill>
                <a:latin typeface="Open Sans"/>
              </a:rPr>
              <a:t>On-the-Job Training is a proven, evidence-based strategy under WIOA that provides for reimbursements to businesses to help compensate them, through partial wage reimbursement, for the costs associated with skills upgrading and loss of production for the training of the newly hired employee. OJT programs can assist businesses who are looking to expand and who need additional staff trained with specialized skills.</a:t>
            </a:r>
          </a:p>
        </p:txBody>
      </p:sp>
      <p:sp>
        <p:nvSpPr>
          <p:cNvPr id="22" name="TextBox 22"/>
          <p:cNvSpPr txBox="1"/>
          <p:nvPr/>
        </p:nvSpPr>
        <p:spPr>
          <a:xfrm>
            <a:off x="4762028" y="9207116"/>
            <a:ext cx="9224803" cy="299720"/>
          </a:xfrm>
          <a:prstGeom prst="rect">
            <a:avLst/>
          </a:prstGeom>
        </p:spPr>
        <p:txBody>
          <a:bodyPr lIns="0" tIns="0" rIns="0" bIns="0" rtlCol="0" anchor="t">
            <a:spAutoFit/>
          </a:bodyPr>
          <a:lstStyle/>
          <a:p>
            <a:pPr algn="ctr">
              <a:lnSpc>
                <a:spcPts val="2470"/>
              </a:lnSpc>
              <a:spcBef>
                <a:spcPct val="0"/>
              </a:spcBef>
            </a:pPr>
            <a:r>
              <a:rPr lang="en-US" sz="1900">
                <a:solidFill>
                  <a:srgbClr val="143951"/>
                </a:solidFill>
                <a:latin typeface="GothamLight"/>
              </a:rPr>
              <a:t>Contact your local Business Services Representative to talk about next steps!</a:t>
            </a:r>
          </a:p>
        </p:txBody>
      </p:sp>
      <p:sp>
        <p:nvSpPr>
          <p:cNvPr id="23" name="TextBox 23"/>
          <p:cNvSpPr txBox="1"/>
          <p:nvPr/>
        </p:nvSpPr>
        <p:spPr>
          <a:xfrm>
            <a:off x="1852116" y="4848299"/>
            <a:ext cx="4112131" cy="2958465"/>
          </a:xfrm>
          <a:prstGeom prst="rect">
            <a:avLst/>
          </a:prstGeom>
        </p:spPr>
        <p:txBody>
          <a:bodyPr lIns="0" tIns="0" rIns="0" bIns="0" rtlCol="0" anchor="t">
            <a:spAutoFit/>
          </a:bodyPr>
          <a:lstStyle/>
          <a:p>
            <a:pPr marL="388623" lvl="1" indent="-194312">
              <a:lnSpc>
                <a:spcPts val="2340"/>
              </a:lnSpc>
              <a:buFont typeface="Arial"/>
              <a:buChar char="•"/>
            </a:pPr>
            <a:r>
              <a:rPr lang="en-US" sz="1800">
                <a:solidFill>
                  <a:srgbClr val="143951"/>
                </a:solidFill>
                <a:latin typeface="GothamLight"/>
              </a:rPr>
              <a:t>Have you operated at your current location for at least 120 days?</a:t>
            </a:r>
          </a:p>
          <a:p>
            <a:pPr marL="388623" lvl="1" indent="-194312">
              <a:lnSpc>
                <a:spcPts val="2340"/>
              </a:lnSpc>
              <a:buFont typeface="Arial"/>
              <a:buChar char="•"/>
            </a:pPr>
            <a:r>
              <a:rPr lang="en-US" sz="1800">
                <a:solidFill>
                  <a:srgbClr val="143951"/>
                </a:solidFill>
                <a:latin typeface="GothamLight"/>
              </a:rPr>
              <a:t>Do you have growing employment needs?</a:t>
            </a:r>
          </a:p>
          <a:p>
            <a:pPr marL="388623" lvl="1" indent="-194312">
              <a:lnSpc>
                <a:spcPts val="2340"/>
              </a:lnSpc>
              <a:buFont typeface="Arial"/>
              <a:buChar char="•"/>
            </a:pPr>
            <a:r>
              <a:rPr lang="en-US" sz="1800">
                <a:solidFill>
                  <a:srgbClr val="143951"/>
                </a:solidFill>
                <a:latin typeface="GothamLight"/>
              </a:rPr>
              <a:t>Have you identified a skill shortage?</a:t>
            </a:r>
          </a:p>
          <a:p>
            <a:pPr marL="388623" lvl="1" indent="-194312">
              <a:lnSpc>
                <a:spcPts val="2340"/>
              </a:lnSpc>
              <a:buFont typeface="Arial"/>
              <a:buChar char="•"/>
            </a:pPr>
            <a:r>
              <a:rPr lang="en-US" sz="1800">
                <a:solidFill>
                  <a:srgbClr val="143951"/>
                </a:solidFill>
                <a:latin typeface="GothamLight"/>
              </a:rPr>
              <a:t>Are you current on all federal, state and local obligations?</a:t>
            </a:r>
          </a:p>
          <a:p>
            <a:pPr>
              <a:lnSpc>
                <a:spcPts val="2340"/>
              </a:lnSpc>
            </a:pPr>
            <a:endParaRPr lang="en-US" sz="1800">
              <a:solidFill>
                <a:srgbClr val="143951"/>
              </a:solidFill>
              <a:latin typeface="Gotham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grpSp>
        <p:nvGrpSpPr>
          <p:cNvPr id="2" name="Group 2"/>
          <p:cNvGrpSpPr/>
          <p:nvPr/>
        </p:nvGrpSpPr>
        <p:grpSpPr>
          <a:xfrm>
            <a:off x="5083782" y="1265105"/>
            <a:ext cx="8120437" cy="1786534"/>
            <a:chOff x="0" y="0"/>
            <a:chExt cx="7511082" cy="1652473"/>
          </a:xfrm>
        </p:grpSpPr>
        <p:sp>
          <p:nvSpPr>
            <p:cNvPr id="3" name="Freeform 3"/>
            <p:cNvSpPr/>
            <p:nvPr/>
          </p:nvSpPr>
          <p:spPr>
            <a:xfrm>
              <a:off x="0" y="0"/>
              <a:ext cx="7511083" cy="1652474"/>
            </a:xfrm>
            <a:custGeom>
              <a:avLst/>
              <a:gdLst/>
              <a:ahLst/>
              <a:cxnLst/>
              <a:rect l="l" t="t" r="r" b="b"/>
              <a:pathLst>
                <a:path w="7511083" h="1652474">
                  <a:moveTo>
                    <a:pt x="7386622" y="1652473"/>
                  </a:moveTo>
                  <a:lnTo>
                    <a:pt x="124460" y="1652473"/>
                  </a:lnTo>
                  <a:cubicBezTo>
                    <a:pt x="55880" y="1652473"/>
                    <a:pt x="0" y="1596593"/>
                    <a:pt x="0" y="1528013"/>
                  </a:cubicBezTo>
                  <a:lnTo>
                    <a:pt x="0" y="124460"/>
                  </a:lnTo>
                  <a:cubicBezTo>
                    <a:pt x="0" y="55880"/>
                    <a:pt x="55880" y="0"/>
                    <a:pt x="124460" y="0"/>
                  </a:cubicBezTo>
                  <a:lnTo>
                    <a:pt x="7386622" y="0"/>
                  </a:lnTo>
                  <a:cubicBezTo>
                    <a:pt x="7455202" y="0"/>
                    <a:pt x="7511083" y="55880"/>
                    <a:pt x="7511083" y="124460"/>
                  </a:cubicBezTo>
                  <a:lnTo>
                    <a:pt x="7511083" y="1528014"/>
                  </a:lnTo>
                  <a:cubicBezTo>
                    <a:pt x="7511083" y="1596594"/>
                    <a:pt x="7455202" y="1652474"/>
                    <a:pt x="7386622" y="1652474"/>
                  </a:cubicBezTo>
                  <a:close/>
                </a:path>
              </a:pathLst>
            </a:custGeom>
            <a:solidFill>
              <a:srgbClr val="D4D4D4"/>
            </a:solidFill>
          </p:spPr>
        </p:sp>
      </p:grpSp>
      <p:grpSp>
        <p:nvGrpSpPr>
          <p:cNvPr id="4" name="Group 4"/>
          <p:cNvGrpSpPr/>
          <p:nvPr/>
        </p:nvGrpSpPr>
        <p:grpSpPr>
          <a:xfrm>
            <a:off x="743408" y="3504429"/>
            <a:ext cx="4476042" cy="6661871"/>
            <a:chOff x="0" y="0"/>
            <a:chExt cx="3849344" cy="5729133"/>
          </a:xfrm>
        </p:grpSpPr>
        <p:sp>
          <p:nvSpPr>
            <p:cNvPr id="5" name="Freeform 5"/>
            <p:cNvSpPr/>
            <p:nvPr/>
          </p:nvSpPr>
          <p:spPr>
            <a:xfrm>
              <a:off x="0" y="0"/>
              <a:ext cx="3849344" cy="5729133"/>
            </a:xfrm>
            <a:custGeom>
              <a:avLst/>
              <a:gdLst/>
              <a:ahLst/>
              <a:cxnLst/>
              <a:rect l="l" t="t" r="r" b="b"/>
              <a:pathLst>
                <a:path w="3849344" h="5729133">
                  <a:moveTo>
                    <a:pt x="3724884" y="5729132"/>
                  </a:moveTo>
                  <a:lnTo>
                    <a:pt x="124460" y="5729132"/>
                  </a:lnTo>
                  <a:cubicBezTo>
                    <a:pt x="55880" y="5729132"/>
                    <a:pt x="0" y="5673253"/>
                    <a:pt x="0" y="5604673"/>
                  </a:cubicBezTo>
                  <a:lnTo>
                    <a:pt x="0" y="124460"/>
                  </a:lnTo>
                  <a:cubicBezTo>
                    <a:pt x="0" y="55880"/>
                    <a:pt x="55880" y="0"/>
                    <a:pt x="124460" y="0"/>
                  </a:cubicBezTo>
                  <a:lnTo>
                    <a:pt x="3724885" y="0"/>
                  </a:lnTo>
                  <a:cubicBezTo>
                    <a:pt x="3793465" y="0"/>
                    <a:pt x="3849344" y="55880"/>
                    <a:pt x="3849344" y="124460"/>
                  </a:cubicBezTo>
                  <a:lnTo>
                    <a:pt x="3849344" y="5604673"/>
                  </a:lnTo>
                  <a:cubicBezTo>
                    <a:pt x="3849344" y="5673253"/>
                    <a:pt x="3793465" y="5729133"/>
                    <a:pt x="3724885" y="5729133"/>
                  </a:cubicBezTo>
                  <a:close/>
                </a:path>
              </a:pathLst>
            </a:custGeom>
            <a:solidFill>
              <a:srgbClr val="D4D4D4"/>
            </a:solidFill>
          </p:spPr>
        </p:sp>
      </p:grpSp>
      <p:grpSp>
        <p:nvGrpSpPr>
          <p:cNvPr id="6" name="Group 6"/>
          <p:cNvGrpSpPr/>
          <p:nvPr/>
        </p:nvGrpSpPr>
        <p:grpSpPr>
          <a:xfrm>
            <a:off x="7362794" y="3504429"/>
            <a:ext cx="3987048" cy="6661871"/>
            <a:chOff x="0" y="0"/>
            <a:chExt cx="3467295" cy="5793428"/>
          </a:xfrm>
        </p:grpSpPr>
        <p:sp>
          <p:nvSpPr>
            <p:cNvPr id="7" name="Freeform 7"/>
            <p:cNvSpPr/>
            <p:nvPr/>
          </p:nvSpPr>
          <p:spPr>
            <a:xfrm>
              <a:off x="0" y="0"/>
              <a:ext cx="3467295" cy="5793428"/>
            </a:xfrm>
            <a:custGeom>
              <a:avLst/>
              <a:gdLst/>
              <a:ahLst/>
              <a:cxnLst/>
              <a:rect l="l" t="t" r="r" b="b"/>
              <a:pathLst>
                <a:path w="3467295" h="5793428">
                  <a:moveTo>
                    <a:pt x="3342835" y="5793428"/>
                  </a:moveTo>
                  <a:lnTo>
                    <a:pt x="124460" y="5793428"/>
                  </a:lnTo>
                  <a:cubicBezTo>
                    <a:pt x="55880" y="5793428"/>
                    <a:pt x="0" y="5737548"/>
                    <a:pt x="0" y="5668968"/>
                  </a:cubicBezTo>
                  <a:lnTo>
                    <a:pt x="0" y="124460"/>
                  </a:lnTo>
                  <a:cubicBezTo>
                    <a:pt x="0" y="55880"/>
                    <a:pt x="55880" y="0"/>
                    <a:pt x="124460" y="0"/>
                  </a:cubicBezTo>
                  <a:lnTo>
                    <a:pt x="3342835" y="0"/>
                  </a:lnTo>
                  <a:cubicBezTo>
                    <a:pt x="3411415" y="0"/>
                    <a:pt x="3467295" y="55880"/>
                    <a:pt x="3467295" y="124460"/>
                  </a:cubicBezTo>
                  <a:lnTo>
                    <a:pt x="3467295" y="5668968"/>
                  </a:lnTo>
                  <a:cubicBezTo>
                    <a:pt x="3467295" y="5737548"/>
                    <a:pt x="3411415" y="5793428"/>
                    <a:pt x="3342835" y="5793428"/>
                  </a:cubicBezTo>
                  <a:close/>
                </a:path>
              </a:pathLst>
            </a:custGeom>
            <a:solidFill>
              <a:srgbClr val="D4D4D4"/>
            </a:solidFill>
          </p:spPr>
        </p:sp>
      </p:grpSp>
      <p:grpSp>
        <p:nvGrpSpPr>
          <p:cNvPr id="8" name="Group 8"/>
          <p:cNvGrpSpPr/>
          <p:nvPr/>
        </p:nvGrpSpPr>
        <p:grpSpPr>
          <a:xfrm>
            <a:off x="12815518" y="3556718"/>
            <a:ext cx="3838214" cy="6661871"/>
            <a:chOff x="0" y="0"/>
            <a:chExt cx="3550196" cy="6161967"/>
          </a:xfrm>
        </p:grpSpPr>
        <p:sp>
          <p:nvSpPr>
            <p:cNvPr id="9" name="Freeform 9"/>
            <p:cNvSpPr/>
            <p:nvPr/>
          </p:nvSpPr>
          <p:spPr>
            <a:xfrm>
              <a:off x="0" y="0"/>
              <a:ext cx="3550196" cy="6161967"/>
            </a:xfrm>
            <a:custGeom>
              <a:avLst/>
              <a:gdLst/>
              <a:ahLst/>
              <a:cxnLst/>
              <a:rect l="l" t="t" r="r" b="b"/>
              <a:pathLst>
                <a:path w="3550196" h="6161967">
                  <a:moveTo>
                    <a:pt x="3425736" y="6161967"/>
                  </a:moveTo>
                  <a:lnTo>
                    <a:pt x="124460" y="6161967"/>
                  </a:lnTo>
                  <a:cubicBezTo>
                    <a:pt x="55880" y="6161967"/>
                    <a:pt x="0" y="6106087"/>
                    <a:pt x="0" y="6037507"/>
                  </a:cubicBezTo>
                  <a:lnTo>
                    <a:pt x="0" y="124460"/>
                  </a:lnTo>
                  <a:cubicBezTo>
                    <a:pt x="0" y="55880"/>
                    <a:pt x="55880" y="0"/>
                    <a:pt x="124460" y="0"/>
                  </a:cubicBezTo>
                  <a:lnTo>
                    <a:pt x="3425736" y="0"/>
                  </a:lnTo>
                  <a:cubicBezTo>
                    <a:pt x="3494316" y="0"/>
                    <a:pt x="3550196" y="55880"/>
                    <a:pt x="3550196" y="124460"/>
                  </a:cubicBezTo>
                  <a:lnTo>
                    <a:pt x="3550196" y="6037507"/>
                  </a:lnTo>
                  <a:cubicBezTo>
                    <a:pt x="3550196" y="6106087"/>
                    <a:pt x="3494316" y="6161967"/>
                    <a:pt x="3425736" y="6161967"/>
                  </a:cubicBezTo>
                  <a:close/>
                </a:path>
              </a:pathLst>
            </a:custGeom>
            <a:solidFill>
              <a:srgbClr val="D4D4D4"/>
            </a:solidFill>
          </p:spPr>
        </p:sp>
      </p:grpSp>
      <p:sp>
        <p:nvSpPr>
          <p:cNvPr id="10" name="AutoShape 10"/>
          <p:cNvSpPr/>
          <p:nvPr/>
        </p:nvSpPr>
        <p:spPr>
          <a:xfrm>
            <a:off x="5219450" y="6359603"/>
            <a:ext cx="2038456" cy="0"/>
          </a:xfrm>
          <a:prstGeom prst="line">
            <a:avLst/>
          </a:prstGeom>
          <a:ln w="114300" cap="flat">
            <a:solidFill>
              <a:srgbClr val="000000"/>
            </a:solidFill>
            <a:prstDash val="solid"/>
            <a:headEnd type="none" w="sm" len="sm"/>
            <a:tailEnd type="arrow" w="med" len="sm"/>
          </a:ln>
        </p:spPr>
      </p:sp>
      <p:sp>
        <p:nvSpPr>
          <p:cNvPr id="11" name="Freeform 11"/>
          <p:cNvSpPr/>
          <p:nvPr/>
        </p:nvSpPr>
        <p:spPr>
          <a:xfrm>
            <a:off x="11454617" y="5831553"/>
            <a:ext cx="1056101" cy="1056101"/>
          </a:xfrm>
          <a:custGeom>
            <a:avLst/>
            <a:gdLst/>
            <a:ahLst/>
            <a:cxnLst/>
            <a:rect l="l" t="t" r="r" b="b"/>
            <a:pathLst>
              <a:path w="1056101" h="1056101">
                <a:moveTo>
                  <a:pt x="0" y="0"/>
                </a:moveTo>
                <a:lnTo>
                  <a:pt x="1056101" y="0"/>
                </a:lnTo>
                <a:lnTo>
                  <a:pt x="1056101" y="1056101"/>
                </a:lnTo>
                <a:lnTo>
                  <a:pt x="0" y="105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6653732" y="8594340"/>
            <a:ext cx="1473058" cy="1571960"/>
          </a:xfrm>
          <a:custGeom>
            <a:avLst/>
            <a:gdLst/>
            <a:ahLst/>
            <a:cxnLst/>
            <a:rect l="l" t="t" r="r" b="b"/>
            <a:pathLst>
              <a:path w="1473058" h="1571960">
                <a:moveTo>
                  <a:pt x="0" y="0"/>
                </a:moveTo>
                <a:lnTo>
                  <a:pt x="1473058" y="0"/>
                </a:lnTo>
                <a:lnTo>
                  <a:pt x="1473058" y="1571960"/>
                </a:lnTo>
                <a:lnTo>
                  <a:pt x="0" y="1571960"/>
                </a:lnTo>
                <a:lnTo>
                  <a:pt x="0" y="0"/>
                </a:lnTo>
                <a:close/>
              </a:path>
            </a:pathLst>
          </a:custGeom>
          <a:blipFill>
            <a:blip r:embed="rId4"/>
            <a:stretch>
              <a:fillRect/>
            </a:stretch>
          </a:blipFill>
        </p:spPr>
      </p:sp>
      <p:sp>
        <p:nvSpPr>
          <p:cNvPr id="13" name="TextBox 13"/>
          <p:cNvSpPr txBox="1"/>
          <p:nvPr/>
        </p:nvSpPr>
        <p:spPr>
          <a:xfrm>
            <a:off x="7658821" y="1374588"/>
            <a:ext cx="2970358" cy="4502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143951"/>
                </a:solidFill>
                <a:latin typeface="Open Sans Bold"/>
              </a:rPr>
              <a:t>Rapid Response:</a:t>
            </a:r>
          </a:p>
        </p:txBody>
      </p:sp>
      <p:sp>
        <p:nvSpPr>
          <p:cNvPr id="14" name="TextBox 14"/>
          <p:cNvSpPr txBox="1"/>
          <p:nvPr/>
        </p:nvSpPr>
        <p:spPr>
          <a:xfrm>
            <a:off x="6416150" y="1857082"/>
            <a:ext cx="5455701" cy="1007745"/>
          </a:xfrm>
          <a:prstGeom prst="rect">
            <a:avLst/>
          </a:prstGeom>
        </p:spPr>
        <p:txBody>
          <a:bodyPr lIns="0" tIns="0" rIns="0" bIns="0" rtlCol="0" anchor="t">
            <a:spAutoFit/>
          </a:bodyPr>
          <a:lstStyle/>
          <a:p>
            <a:pPr marL="0" lvl="0" indent="0" algn="l">
              <a:lnSpc>
                <a:spcPts val="2700"/>
              </a:lnSpc>
              <a:spcBef>
                <a:spcPct val="0"/>
              </a:spcBef>
            </a:pPr>
            <a:r>
              <a:rPr lang="en-US" sz="1800">
                <a:solidFill>
                  <a:srgbClr val="143951"/>
                </a:solidFill>
                <a:latin typeface="Open Sans"/>
              </a:rPr>
              <a:t>Rapid Response is an early intervention program that helps employers and workers facing layoffs, closures, and other sensitive business actions.</a:t>
            </a:r>
          </a:p>
        </p:txBody>
      </p:sp>
      <p:sp>
        <p:nvSpPr>
          <p:cNvPr id="15" name="TextBox 15"/>
          <p:cNvSpPr txBox="1"/>
          <p:nvPr/>
        </p:nvSpPr>
        <p:spPr>
          <a:xfrm>
            <a:off x="900923" y="3687413"/>
            <a:ext cx="4161013" cy="424180"/>
          </a:xfrm>
          <a:prstGeom prst="rect">
            <a:avLst/>
          </a:prstGeom>
        </p:spPr>
        <p:txBody>
          <a:bodyPr lIns="0" tIns="0" rIns="0" bIns="0" rtlCol="0" anchor="t">
            <a:spAutoFit/>
          </a:bodyPr>
          <a:lstStyle/>
          <a:p>
            <a:pPr marL="0" lvl="0" indent="0" algn="ctr">
              <a:lnSpc>
                <a:spcPts val="3380"/>
              </a:lnSpc>
              <a:spcBef>
                <a:spcPct val="0"/>
              </a:spcBef>
            </a:pPr>
            <a:r>
              <a:rPr lang="en-US" sz="2600">
                <a:solidFill>
                  <a:srgbClr val="143951"/>
                </a:solidFill>
                <a:latin typeface="Open Sans Bold"/>
              </a:rPr>
              <a:t>RR Team Services:</a:t>
            </a:r>
          </a:p>
        </p:txBody>
      </p:sp>
      <p:sp>
        <p:nvSpPr>
          <p:cNvPr id="16" name="TextBox 16"/>
          <p:cNvSpPr txBox="1"/>
          <p:nvPr/>
        </p:nvSpPr>
        <p:spPr>
          <a:xfrm>
            <a:off x="1050299" y="4329885"/>
            <a:ext cx="3862261" cy="5410199"/>
          </a:xfrm>
          <a:prstGeom prst="rect">
            <a:avLst/>
          </a:prstGeom>
        </p:spPr>
        <p:txBody>
          <a:bodyPr lIns="0" tIns="0" rIns="0" bIns="0" rtlCol="0" anchor="t">
            <a:spAutoFit/>
          </a:bodyPr>
          <a:lstStyle/>
          <a:p>
            <a:pPr marL="323853" lvl="1" indent="-161927" algn="l">
              <a:lnSpc>
                <a:spcPts val="2250"/>
              </a:lnSpc>
              <a:spcBef>
                <a:spcPct val="0"/>
              </a:spcBef>
              <a:buFont typeface="Arial"/>
              <a:buChar char="•"/>
            </a:pPr>
            <a:r>
              <a:rPr lang="en-US" sz="1500">
                <a:solidFill>
                  <a:srgbClr val="143951"/>
                </a:solidFill>
                <a:latin typeface="Open Sans"/>
              </a:rPr>
              <a:t>Developing a transitional plan of action best suited to the wo</a:t>
            </a:r>
            <a:r>
              <a:rPr lang="en-US" sz="1500" u="none">
                <a:solidFill>
                  <a:srgbClr val="143951"/>
                </a:solidFill>
                <a:latin typeface="Open Sans"/>
              </a:rPr>
              <a:t>rkers of the affected business.</a:t>
            </a:r>
          </a:p>
          <a:p>
            <a:pPr marL="323853" lvl="1" indent="-161927" algn="l">
              <a:lnSpc>
                <a:spcPts val="2250"/>
              </a:lnSpc>
              <a:spcBef>
                <a:spcPct val="0"/>
              </a:spcBef>
              <a:buFont typeface="Arial"/>
              <a:buChar char="•"/>
            </a:pPr>
            <a:r>
              <a:rPr lang="en-US" sz="1500" u="none">
                <a:solidFill>
                  <a:srgbClr val="143951"/>
                </a:solidFill>
                <a:latin typeface="Open Sans"/>
              </a:rPr>
              <a:t>Distributing information on public services for job seekers.</a:t>
            </a:r>
          </a:p>
          <a:p>
            <a:pPr marL="323853" lvl="1" indent="-161927" algn="l">
              <a:lnSpc>
                <a:spcPts val="2250"/>
              </a:lnSpc>
              <a:spcBef>
                <a:spcPct val="0"/>
              </a:spcBef>
              <a:buFont typeface="Arial"/>
              <a:buChar char="•"/>
            </a:pPr>
            <a:r>
              <a:rPr lang="en-US" sz="1500" u="none">
                <a:solidFill>
                  <a:srgbClr val="143951"/>
                </a:solidFill>
                <a:latin typeface="Open Sans"/>
              </a:rPr>
              <a:t>Developing a plan to access funds and services for workers, including </a:t>
            </a:r>
            <a:r>
              <a:rPr lang="en-US" sz="1500">
                <a:solidFill>
                  <a:srgbClr val="143951"/>
                </a:solidFill>
                <a:latin typeface="Open Sans"/>
                <a:hlinkClick r:id="rId5" tooltip="https://www.commerce.nc.gov/grants-incentives/workforce-grants/trade-adjustment-assistance-taa"/>
              </a:rPr>
              <a:t>Trade Adjustment Assistance</a:t>
            </a:r>
            <a:r>
              <a:rPr lang="en-US" sz="1500">
                <a:solidFill>
                  <a:srgbClr val="143951"/>
                </a:solidFill>
                <a:latin typeface="Open Sans"/>
              </a:rPr>
              <a:t> and Pell g</a:t>
            </a:r>
            <a:r>
              <a:rPr lang="en-US" sz="1500" u="none">
                <a:solidFill>
                  <a:srgbClr val="143951"/>
                </a:solidFill>
                <a:latin typeface="Open Sans"/>
              </a:rPr>
              <a:t>rants.</a:t>
            </a:r>
          </a:p>
          <a:p>
            <a:pPr marL="323853" lvl="1" indent="-161927" algn="l">
              <a:lnSpc>
                <a:spcPts val="2250"/>
              </a:lnSpc>
              <a:spcBef>
                <a:spcPct val="0"/>
              </a:spcBef>
              <a:buFont typeface="Arial"/>
              <a:buChar char="•"/>
            </a:pPr>
            <a:r>
              <a:rPr lang="en-US" sz="1500" u="none">
                <a:solidFill>
                  <a:srgbClr val="143951"/>
                </a:solidFill>
                <a:latin typeface="Open Sans"/>
              </a:rPr>
              <a:t>Reducing worker absenteeism to achieve completion of production.</a:t>
            </a:r>
          </a:p>
          <a:p>
            <a:pPr marL="323853" lvl="1" indent="-161927" algn="l">
              <a:lnSpc>
                <a:spcPts val="2250"/>
              </a:lnSpc>
              <a:spcBef>
                <a:spcPct val="0"/>
              </a:spcBef>
              <a:buFont typeface="Arial"/>
              <a:buChar char="•"/>
            </a:pPr>
            <a:r>
              <a:rPr lang="en-US" sz="1500" u="none">
                <a:solidFill>
                  <a:srgbClr val="143951"/>
                </a:solidFill>
                <a:latin typeface="Open Sans"/>
              </a:rPr>
              <a:t>Sharing experiences from handling previous closures and layoff events.</a:t>
            </a:r>
          </a:p>
          <a:p>
            <a:pPr marL="323853" lvl="1" indent="-161927" algn="l">
              <a:lnSpc>
                <a:spcPts val="2250"/>
              </a:lnSpc>
              <a:spcBef>
                <a:spcPct val="0"/>
              </a:spcBef>
              <a:buFont typeface="Arial"/>
              <a:buChar char="•"/>
            </a:pPr>
            <a:r>
              <a:rPr lang="en-US" sz="1500" u="none">
                <a:solidFill>
                  <a:srgbClr val="143951"/>
                </a:solidFill>
                <a:latin typeface="Open Sans"/>
              </a:rPr>
              <a:t>Providing convenient on-site services to ease the transition for workers.</a:t>
            </a:r>
          </a:p>
          <a:p>
            <a:pPr marL="323853" lvl="1" indent="-161927" algn="l">
              <a:lnSpc>
                <a:spcPts val="2250"/>
              </a:lnSpc>
              <a:spcBef>
                <a:spcPct val="0"/>
              </a:spcBef>
              <a:buFont typeface="Arial"/>
              <a:buChar char="•"/>
            </a:pPr>
            <a:r>
              <a:rPr lang="en-US" sz="1500" u="none">
                <a:solidFill>
                  <a:srgbClr val="143951"/>
                </a:solidFill>
                <a:latin typeface="Open Sans"/>
              </a:rPr>
              <a:t>Offering specialized assistance, such as job fairs, financial planning workshops, and interest/aptitude assessments or other specialized services.</a:t>
            </a:r>
          </a:p>
          <a:p>
            <a:pPr marL="0" lvl="0" indent="0" algn="l">
              <a:lnSpc>
                <a:spcPts val="2250"/>
              </a:lnSpc>
              <a:spcBef>
                <a:spcPct val="0"/>
              </a:spcBef>
            </a:pPr>
            <a:endParaRPr lang="en-US" sz="1500" u="none">
              <a:solidFill>
                <a:srgbClr val="143951"/>
              </a:solidFill>
              <a:latin typeface="Open Sans"/>
            </a:endParaRPr>
          </a:p>
        </p:txBody>
      </p:sp>
      <p:sp>
        <p:nvSpPr>
          <p:cNvPr id="17" name="TextBox 17"/>
          <p:cNvSpPr txBox="1"/>
          <p:nvPr/>
        </p:nvSpPr>
        <p:spPr>
          <a:xfrm>
            <a:off x="7815184" y="3780610"/>
            <a:ext cx="2657633" cy="450215"/>
          </a:xfrm>
          <a:prstGeom prst="rect">
            <a:avLst/>
          </a:prstGeom>
        </p:spPr>
        <p:txBody>
          <a:bodyPr lIns="0" tIns="0" rIns="0" bIns="0" rtlCol="0" anchor="t">
            <a:spAutoFit/>
          </a:bodyPr>
          <a:lstStyle/>
          <a:p>
            <a:pPr marL="0" lvl="0" indent="0" algn="l">
              <a:lnSpc>
                <a:spcPts val="3639"/>
              </a:lnSpc>
              <a:spcBef>
                <a:spcPct val="0"/>
              </a:spcBef>
            </a:pPr>
            <a:r>
              <a:rPr lang="en-US" sz="2799">
                <a:solidFill>
                  <a:srgbClr val="143951"/>
                </a:solidFill>
                <a:latin typeface="Open Sans Bold"/>
              </a:rPr>
              <a:t>RR Packets:</a:t>
            </a:r>
          </a:p>
        </p:txBody>
      </p:sp>
      <p:sp>
        <p:nvSpPr>
          <p:cNvPr id="18" name="TextBox 18"/>
          <p:cNvSpPr txBox="1"/>
          <p:nvPr/>
        </p:nvSpPr>
        <p:spPr>
          <a:xfrm>
            <a:off x="7562706" y="4811850"/>
            <a:ext cx="3507951" cy="35775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143951"/>
                </a:solidFill>
                <a:latin typeface="Open Sans"/>
              </a:rPr>
              <a:t>Unemployment Information</a:t>
            </a:r>
          </a:p>
          <a:p>
            <a:pPr marL="453390" lvl="1" indent="-226695">
              <a:lnSpc>
                <a:spcPts val="3150"/>
              </a:lnSpc>
              <a:buFont typeface="Arial"/>
              <a:buChar char="•"/>
            </a:pPr>
            <a:r>
              <a:rPr lang="en-US" sz="2100">
                <a:solidFill>
                  <a:srgbClr val="143951"/>
                </a:solidFill>
                <a:latin typeface="Open Sans"/>
              </a:rPr>
              <a:t>Job Fair information</a:t>
            </a:r>
          </a:p>
          <a:p>
            <a:pPr marL="453390" lvl="1" indent="-226695">
              <a:lnSpc>
                <a:spcPts val="3150"/>
              </a:lnSpc>
              <a:buFont typeface="Arial"/>
              <a:buChar char="•"/>
            </a:pPr>
            <a:r>
              <a:rPr lang="en-US" sz="2100">
                <a:solidFill>
                  <a:srgbClr val="143951"/>
                </a:solidFill>
                <a:latin typeface="Open Sans"/>
              </a:rPr>
              <a:t>WIOA Services</a:t>
            </a:r>
          </a:p>
          <a:p>
            <a:pPr marL="453390" lvl="1" indent="-226695">
              <a:lnSpc>
                <a:spcPts val="3150"/>
              </a:lnSpc>
              <a:buFont typeface="Arial"/>
              <a:buChar char="•"/>
            </a:pPr>
            <a:r>
              <a:rPr lang="en-US" sz="2100">
                <a:solidFill>
                  <a:srgbClr val="143951"/>
                </a:solidFill>
                <a:latin typeface="Open Sans"/>
              </a:rPr>
              <a:t>Gaston College material</a:t>
            </a:r>
          </a:p>
          <a:p>
            <a:pPr marL="453390" lvl="1" indent="-226695">
              <a:lnSpc>
                <a:spcPts val="3150"/>
              </a:lnSpc>
              <a:buFont typeface="Arial"/>
              <a:buChar char="•"/>
            </a:pPr>
            <a:r>
              <a:rPr lang="en-US" sz="2100">
                <a:solidFill>
                  <a:srgbClr val="143951"/>
                </a:solidFill>
                <a:latin typeface="Open Sans"/>
              </a:rPr>
              <a:t>Workshop </a:t>
            </a:r>
          </a:p>
          <a:p>
            <a:pPr marL="453390" lvl="1" indent="-226695">
              <a:lnSpc>
                <a:spcPts val="3150"/>
              </a:lnSpc>
              <a:buFont typeface="Arial"/>
              <a:buChar char="•"/>
            </a:pPr>
            <a:r>
              <a:rPr lang="en-US" sz="2100">
                <a:solidFill>
                  <a:srgbClr val="143951"/>
                </a:solidFill>
                <a:latin typeface="Open Sans"/>
              </a:rPr>
              <a:t>Financial pamphlets</a:t>
            </a:r>
          </a:p>
          <a:p>
            <a:pPr marL="453390" lvl="1" indent="-226695">
              <a:lnSpc>
                <a:spcPts val="3150"/>
              </a:lnSpc>
              <a:buFont typeface="Arial"/>
              <a:buChar char="•"/>
            </a:pPr>
            <a:r>
              <a:rPr lang="en-US" sz="2100">
                <a:solidFill>
                  <a:srgbClr val="143951"/>
                </a:solidFill>
                <a:latin typeface="Open Sans"/>
              </a:rPr>
              <a:t>Retirement pamphlets</a:t>
            </a:r>
          </a:p>
          <a:p>
            <a:pPr marL="453390" lvl="1" indent="-226695" algn="l">
              <a:lnSpc>
                <a:spcPts val="3150"/>
              </a:lnSpc>
              <a:buFont typeface="Arial"/>
              <a:buChar char="•"/>
            </a:pPr>
            <a:r>
              <a:rPr lang="en-US" sz="2100">
                <a:solidFill>
                  <a:srgbClr val="143951"/>
                </a:solidFill>
                <a:latin typeface="Open Sans"/>
              </a:rPr>
              <a:t>NCWorks Career Center</a:t>
            </a:r>
          </a:p>
        </p:txBody>
      </p:sp>
      <p:sp>
        <p:nvSpPr>
          <p:cNvPr id="19" name="TextBox 19"/>
          <p:cNvSpPr txBox="1"/>
          <p:nvPr/>
        </p:nvSpPr>
        <p:spPr>
          <a:xfrm>
            <a:off x="13375230" y="3744563"/>
            <a:ext cx="2657633" cy="715010"/>
          </a:xfrm>
          <a:prstGeom prst="rect">
            <a:avLst/>
          </a:prstGeom>
        </p:spPr>
        <p:txBody>
          <a:bodyPr lIns="0" tIns="0" rIns="0" bIns="0" rtlCol="0" anchor="t">
            <a:spAutoFit/>
          </a:bodyPr>
          <a:lstStyle/>
          <a:p>
            <a:pPr marL="0" lvl="0" indent="0" algn="l">
              <a:lnSpc>
                <a:spcPts val="2860"/>
              </a:lnSpc>
              <a:spcBef>
                <a:spcPct val="0"/>
              </a:spcBef>
            </a:pPr>
            <a:r>
              <a:rPr lang="en-US" sz="2200">
                <a:solidFill>
                  <a:srgbClr val="143951"/>
                </a:solidFill>
                <a:latin typeface="Open Sans Bold"/>
              </a:rPr>
              <a:t>On-site Job Fair with Resources:</a:t>
            </a:r>
          </a:p>
        </p:txBody>
      </p:sp>
      <p:sp>
        <p:nvSpPr>
          <p:cNvPr id="20" name="TextBox 20"/>
          <p:cNvSpPr txBox="1"/>
          <p:nvPr/>
        </p:nvSpPr>
        <p:spPr>
          <a:xfrm>
            <a:off x="12891718" y="4695645"/>
            <a:ext cx="3624656" cy="3800475"/>
          </a:xfrm>
          <a:prstGeom prst="rect">
            <a:avLst/>
          </a:prstGeom>
        </p:spPr>
        <p:txBody>
          <a:bodyPr lIns="0" tIns="0" rIns="0" bIns="0" rtlCol="0" anchor="t">
            <a:spAutoFit/>
          </a:bodyPr>
          <a:lstStyle/>
          <a:p>
            <a:pPr marL="431801" lvl="1" indent="-215900">
              <a:lnSpc>
                <a:spcPts val="3000"/>
              </a:lnSpc>
              <a:buFont typeface="Arial"/>
              <a:buChar char="•"/>
            </a:pPr>
            <a:r>
              <a:rPr lang="en-US" sz="2000">
                <a:solidFill>
                  <a:srgbClr val="143951"/>
                </a:solidFill>
                <a:latin typeface="Open Sans"/>
              </a:rPr>
              <a:t>Bring in companies that are hiring that can speak directly to the impacted employees</a:t>
            </a:r>
          </a:p>
          <a:p>
            <a:pPr marL="431801" lvl="1" indent="-215900">
              <a:lnSpc>
                <a:spcPts val="3000"/>
              </a:lnSpc>
              <a:buFont typeface="Arial"/>
              <a:buChar char="•"/>
            </a:pPr>
            <a:r>
              <a:rPr lang="en-US" sz="2000">
                <a:solidFill>
                  <a:srgbClr val="143951"/>
                </a:solidFill>
                <a:latin typeface="Open Sans"/>
              </a:rPr>
              <a:t>Bring in resources from the Career Center, Community College, Unemployment, etc.</a:t>
            </a:r>
          </a:p>
          <a:p>
            <a:pPr marL="431801" lvl="1" indent="-215900" algn="l">
              <a:lnSpc>
                <a:spcPts val="3000"/>
              </a:lnSpc>
              <a:buFont typeface="Arial"/>
              <a:buChar char="•"/>
            </a:pPr>
            <a:r>
              <a:rPr lang="en-US" sz="2000">
                <a:solidFill>
                  <a:srgbClr val="143951"/>
                </a:solidFill>
                <a:latin typeface="Open Sans"/>
              </a:rPr>
              <a:t>Help with resume building, NCWorks accounts</a:t>
            </a:r>
          </a:p>
        </p:txBody>
      </p:sp>
      <p:sp>
        <p:nvSpPr>
          <p:cNvPr id="21" name="TextBox 21"/>
          <p:cNvSpPr txBox="1"/>
          <p:nvPr/>
        </p:nvSpPr>
        <p:spPr>
          <a:xfrm>
            <a:off x="2096887" y="45905"/>
            <a:ext cx="14094227" cy="121920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77A81"/>
                </a:solidFill>
                <a:latin typeface="Open Sans Bold"/>
              </a:rPr>
              <a:t>Transition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DEA"/>
        </a:solidFill>
        <a:effectLst/>
      </p:bgPr>
    </p:bg>
    <p:spTree>
      <p:nvGrpSpPr>
        <p:cNvPr id="1" name=""/>
        <p:cNvGrpSpPr/>
        <p:nvPr/>
      </p:nvGrpSpPr>
      <p:grpSpPr>
        <a:xfrm>
          <a:off x="0" y="0"/>
          <a:ext cx="0" cy="0"/>
          <a:chOff x="0" y="0"/>
          <a:chExt cx="0" cy="0"/>
        </a:xfrm>
      </p:grpSpPr>
      <p:sp>
        <p:nvSpPr>
          <p:cNvPr id="2" name="Freeform 2"/>
          <p:cNvSpPr/>
          <p:nvPr/>
        </p:nvSpPr>
        <p:spPr>
          <a:xfrm>
            <a:off x="8869750" y="2109368"/>
            <a:ext cx="3909671" cy="1007517"/>
          </a:xfrm>
          <a:custGeom>
            <a:avLst/>
            <a:gdLst/>
            <a:ahLst/>
            <a:cxnLst/>
            <a:rect l="l" t="t" r="r" b="b"/>
            <a:pathLst>
              <a:path w="3909671" h="1007517">
                <a:moveTo>
                  <a:pt x="0" y="0"/>
                </a:moveTo>
                <a:lnTo>
                  <a:pt x="3909672" y="0"/>
                </a:lnTo>
                <a:lnTo>
                  <a:pt x="3909672" y="1007517"/>
                </a:lnTo>
                <a:lnTo>
                  <a:pt x="0" y="1007517"/>
                </a:lnTo>
                <a:lnTo>
                  <a:pt x="0" y="0"/>
                </a:lnTo>
                <a:close/>
              </a:path>
            </a:pathLst>
          </a:custGeom>
          <a:blipFill>
            <a:blip r:embed="rId2"/>
            <a:stretch>
              <a:fillRect/>
            </a:stretch>
          </a:blipFill>
        </p:spPr>
      </p:sp>
      <p:sp>
        <p:nvSpPr>
          <p:cNvPr id="3" name="Freeform 3"/>
          <p:cNvSpPr/>
          <p:nvPr/>
        </p:nvSpPr>
        <p:spPr>
          <a:xfrm>
            <a:off x="1028700" y="2109368"/>
            <a:ext cx="3350607" cy="1304192"/>
          </a:xfrm>
          <a:custGeom>
            <a:avLst/>
            <a:gdLst/>
            <a:ahLst/>
            <a:cxnLst/>
            <a:rect l="l" t="t" r="r" b="b"/>
            <a:pathLst>
              <a:path w="3350607" h="1304192">
                <a:moveTo>
                  <a:pt x="0" y="0"/>
                </a:moveTo>
                <a:lnTo>
                  <a:pt x="3350607" y="0"/>
                </a:lnTo>
                <a:lnTo>
                  <a:pt x="3350607" y="1304192"/>
                </a:lnTo>
                <a:lnTo>
                  <a:pt x="0" y="1304192"/>
                </a:lnTo>
                <a:lnTo>
                  <a:pt x="0" y="0"/>
                </a:lnTo>
                <a:close/>
              </a:path>
            </a:pathLst>
          </a:custGeom>
          <a:blipFill>
            <a:blip r:embed="rId3"/>
            <a:stretch>
              <a:fillRect/>
            </a:stretch>
          </a:blipFill>
        </p:spPr>
      </p:sp>
      <p:sp>
        <p:nvSpPr>
          <p:cNvPr id="4" name="Freeform 4"/>
          <p:cNvSpPr/>
          <p:nvPr/>
        </p:nvSpPr>
        <p:spPr>
          <a:xfrm>
            <a:off x="9140106" y="7321122"/>
            <a:ext cx="3917460" cy="1189747"/>
          </a:xfrm>
          <a:custGeom>
            <a:avLst/>
            <a:gdLst/>
            <a:ahLst/>
            <a:cxnLst/>
            <a:rect l="l" t="t" r="r" b="b"/>
            <a:pathLst>
              <a:path w="3917460" h="1189747">
                <a:moveTo>
                  <a:pt x="0" y="0"/>
                </a:moveTo>
                <a:lnTo>
                  <a:pt x="3917460" y="0"/>
                </a:lnTo>
                <a:lnTo>
                  <a:pt x="3917460" y="1189748"/>
                </a:lnTo>
                <a:lnTo>
                  <a:pt x="0" y="1189748"/>
                </a:lnTo>
                <a:lnTo>
                  <a:pt x="0" y="0"/>
                </a:lnTo>
                <a:close/>
              </a:path>
            </a:pathLst>
          </a:custGeom>
          <a:blipFill>
            <a:blip r:embed="rId4"/>
            <a:stretch>
              <a:fillRect/>
            </a:stretch>
          </a:blipFill>
        </p:spPr>
      </p:sp>
      <p:sp>
        <p:nvSpPr>
          <p:cNvPr id="5" name="Freeform 5"/>
          <p:cNvSpPr/>
          <p:nvPr/>
        </p:nvSpPr>
        <p:spPr>
          <a:xfrm>
            <a:off x="5052603" y="4699435"/>
            <a:ext cx="3817147" cy="1304192"/>
          </a:xfrm>
          <a:custGeom>
            <a:avLst/>
            <a:gdLst/>
            <a:ahLst/>
            <a:cxnLst/>
            <a:rect l="l" t="t" r="r" b="b"/>
            <a:pathLst>
              <a:path w="3817147" h="1304192">
                <a:moveTo>
                  <a:pt x="0" y="0"/>
                </a:moveTo>
                <a:lnTo>
                  <a:pt x="3817147" y="0"/>
                </a:lnTo>
                <a:lnTo>
                  <a:pt x="3817147" y="1304192"/>
                </a:lnTo>
                <a:lnTo>
                  <a:pt x="0" y="1304192"/>
                </a:lnTo>
                <a:lnTo>
                  <a:pt x="0" y="0"/>
                </a:lnTo>
                <a:close/>
              </a:path>
            </a:pathLst>
          </a:custGeom>
          <a:blipFill>
            <a:blip r:embed="rId5"/>
            <a:stretch>
              <a:fillRect/>
            </a:stretch>
          </a:blipFill>
        </p:spPr>
      </p:sp>
      <p:sp>
        <p:nvSpPr>
          <p:cNvPr id="6" name="Freeform 6"/>
          <p:cNvSpPr/>
          <p:nvPr/>
        </p:nvSpPr>
        <p:spPr>
          <a:xfrm>
            <a:off x="14088251" y="3929222"/>
            <a:ext cx="1997259" cy="2368842"/>
          </a:xfrm>
          <a:custGeom>
            <a:avLst/>
            <a:gdLst/>
            <a:ahLst/>
            <a:cxnLst/>
            <a:rect l="l" t="t" r="r" b="b"/>
            <a:pathLst>
              <a:path w="1997259" h="2368842">
                <a:moveTo>
                  <a:pt x="0" y="0"/>
                </a:moveTo>
                <a:lnTo>
                  <a:pt x="1997259" y="0"/>
                </a:lnTo>
                <a:lnTo>
                  <a:pt x="1997259" y="2368842"/>
                </a:lnTo>
                <a:lnTo>
                  <a:pt x="0" y="2368842"/>
                </a:lnTo>
                <a:lnTo>
                  <a:pt x="0" y="0"/>
                </a:lnTo>
                <a:close/>
              </a:path>
            </a:pathLst>
          </a:custGeom>
          <a:blipFill>
            <a:blip r:embed="rId6"/>
            <a:stretch>
              <a:fillRect/>
            </a:stretch>
          </a:blipFill>
        </p:spPr>
      </p:sp>
      <p:sp>
        <p:nvSpPr>
          <p:cNvPr id="7" name="Freeform 7"/>
          <p:cNvSpPr/>
          <p:nvPr/>
        </p:nvSpPr>
        <p:spPr>
          <a:xfrm>
            <a:off x="13597184" y="1795275"/>
            <a:ext cx="2979392" cy="1489696"/>
          </a:xfrm>
          <a:custGeom>
            <a:avLst/>
            <a:gdLst/>
            <a:ahLst/>
            <a:cxnLst/>
            <a:rect l="l" t="t" r="r" b="b"/>
            <a:pathLst>
              <a:path w="2979392" h="1489696">
                <a:moveTo>
                  <a:pt x="0" y="0"/>
                </a:moveTo>
                <a:lnTo>
                  <a:pt x="2979392" y="0"/>
                </a:lnTo>
                <a:lnTo>
                  <a:pt x="2979392" y="1489697"/>
                </a:lnTo>
                <a:lnTo>
                  <a:pt x="0" y="1489697"/>
                </a:lnTo>
                <a:lnTo>
                  <a:pt x="0" y="0"/>
                </a:lnTo>
                <a:close/>
              </a:path>
            </a:pathLst>
          </a:custGeom>
          <a:blipFill>
            <a:blip r:embed="rId7"/>
            <a:stretch>
              <a:fillRect/>
            </a:stretch>
          </a:blipFill>
        </p:spPr>
      </p:sp>
      <p:sp>
        <p:nvSpPr>
          <p:cNvPr id="8" name="Freeform 8"/>
          <p:cNvSpPr/>
          <p:nvPr/>
        </p:nvSpPr>
        <p:spPr>
          <a:xfrm>
            <a:off x="1330976" y="4137786"/>
            <a:ext cx="2370460" cy="2529615"/>
          </a:xfrm>
          <a:custGeom>
            <a:avLst/>
            <a:gdLst/>
            <a:ahLst/>
            <a:cxnLst/>
            <a:rect l="l" t="t" r="r" b="b"/>
            <a:pathLst>
              <a:path w="2370460" h="2529615">
                <a:moveTo>
                  <a:pt x="0" y="0"/>
                </a:moveTo>
                <a:lnTo>
                  <a:pt x="2370460" y="0"/>
                </a:lnTo>
                <a:lnTo>
                  <a:pt x="2370460" y="2529614"/>
                </a:lnTo>
                <a:lnTo>
                  <a:pt x="0" y="2529614"/>
                </a:lnTo>
                <a:lnTo>
                  <a:pt x="0" y="0"/>
                </a:lnTo>
                <a:close/>
              </a:path>
            </a:pathLst>
          </a:custGeom>
          <a:blipFill>
            <a:blip r:embed="rId8"/>
            <a:stretch>
              <a:fillRect/>
            </a:stretch>
          </a:blipFill>
        </p:spPr>
      </p:sp>
      <p:sp>
        <p:nvSpPr>
          <p:cNvPr id="9" name="Freeform 9"/>
          <p:cNvSpPr/>
          <p:nvPr/>
        </p:nvSpPr>
        <p:spPr>
          <a:xfrm>
            <a:off x="9762742" y="4137786"/>
            <a:ext cx="2672188" cy="2011429"/>
          </a:xfrm>
          <a:custGeom>
            <a:avLst/>
            <a:gdLst/>
            <a:ahLst/>
            <a:cxnLst/>
            <a:rect l="l" t="t" r="r" b="b"/>
            <a:pathLst>
              <a:path w="2672188" h="2011429">
                <a:moveTo>
                  <a:pt x="0" y="0"/>
                </a:moveTo>
                <a:lnTo>
                  <a:pt x="2672188" y="0"/>
                </a:lnTo>
                <a:lnTo>
                  <a:pt x="2672188" y="2011428"/>
                </a:lnTo>
                <a:lnTo>
                  <a:pt x="0" y="2011428"/>
                </a:lnTo>
                <a:lnTo>
                  <a:pt x="0" y="0"/>
                </a:lnTo>
                <a:close/>
              </a:path>
            </a:pathLst>
          </a:custGeom>
          <a:blipFill>
            <a:blip r:embed="rId9"/>
            <a:stretch>
              <a:fillRect/>
            </a:stretch>
          </a:blipFill>
        </p:spPr>
      </p:sp>
      <p:sp>
        <p:nvSpPr>
          <p:cNvPr id="10" name="Freeform 10"/>
          <p:cNvSpPr/>
          <p:nvPr/>
        </p:nvSpPr>
        <p:spPr>
          <a:xfrm>
            <a:off x="1786028" y="7184861"/>
            <a:ext cx="2073439" cy="2073439"/>
          </a:xfrm>
          <a:custGeom>
            <a:avLst/>
            <a:gdLst/>
            <a:ahLst/>
            <a:cxnLst/>
            <a:rect l="l" t="t" r="r" b="b"/>
            <a:pathLst>
              <a:path w="2073439" h="2073439">
                <a:moveTo>
                  <a:pt x="0" y="0"/>
                </a:moveTo>
                <a:lnTo>
                  <a:pt x="2073440" y="0"/>
                </a:lnTo>
                <a:lnTo>
                  <a:pt x="2073440" y="2073439"/>
                </a:lnTo>
                <a:lnTo>
                  <a:pt x="0" y="2073439"/>
                </a:lnTo>
                <a:lnTo>
                  <a:pt x="0" y="0"/>
                </a:lnTo>
                <a:close/>
              </a:path>
            </a:pathLst>
          </a:custGeom>
          <a:blipFill>
            <a:blip r:embed="rId10"/>
            <a:stretch>
              <a:fillRect/>
            </a:stretch>
          </a:blipFill>
        </p:spPr>
      </p:sp>
      <p:sp>
        <p:nvSpPr>
          <p:cNvPr id="11" name="Freeform 11"/>
          <p:cNvSpPr/>
          <p:nvPr/>
        </p:nvSpPr>
        <p:spPr>
          <a:xfrm>
            <a:off x="14253728" y="7067424"/>
            <a:ext cx="1831782" cy="1775543"/>
          </a:xfrm>
          <a:custGeom>
            <a:avLst/>
            <a:gdLst/>
            <a:ahLst/>
            <a:cxnLst/>
            <a:rect l="l" t="t" r="r" b="b"/>
            <a:pathLst>
              <a:path w="1831782" h="1775543">
                <a:moveTo>
                  <a:pt x="0" y="0"/>
                </a:moveTo>
                <a:lnTo>
                  <a:pt x="1831782" y="0"/>
                </a:lnTo>
                <a:lnTo>
                  <a:pt x="1831782" y="1775543"/>
                </a:lnTo>
                <a:lnTo>
                  <a:pt x="0" y="1775543"/>
                </a:lnTo>
                <a:lnTo>
                  <a:pt x="0" y="0"/>
                </a:lnTo>
                <a:close/>
              </a:path>
            </a:pathLst>
          </a:custGeom>
          <a:blipFill>
            <a:blip r:embed="rId11"/>
            <a:stretch>
              <a:fillRect/>
            </a:stretch>
          </a:blipFill>
        </p:spPr>
      </p:sp>
      <p:sp>
        <p:nvSpPr>
          <p:cNvPr id="12" name="Freeform 12"/>
          <p:cNvSpPr/>
          <p:nvPr/>
        </p:nvSpPr>
        <p:spPr>
          <a:xfrm>
            <a:off x="4703147" y="2145414"/>
            <a:ext cx="3604204" cy="1268146"/>
          </a:xfrm>
          <a:custGeom>
            <a:avLst/>
            <a:gdLst/>
            <a:ahLst/>
            <a:cxnLst/>
            <a:rect l="l" t="t" r="r" b="b"/>
            <a:pathLst>
              <a:path w="3604204" h="1268146">
                <a:moveTo>
                  <a:pt x="0" y="0"/>
                </a:moveTo>
                <a:lnTo>
                  <a:pt x="3604205" y="0"/>
                </a:lnTo>
                <a:lnTo>
                  <a:pt x="3604205" y="1268146"/>
                </a:lnTo>
                <a:lnTo>
                  <a:pt x="0" y="1268146"/>
                </a:lnTo>
                <a:lnTo>
                  <a:pt x="0" y="0"/>
                </a:lnTo>
                <a:close/>
              </a:path>
            </a:pathLst>
          </a:custGeom>
          <a:blipFill>
            <a:blip r:embed="rId12"/>
            <a:stretch>
              <a:fillRect/>
            </a:stretch>
          </a:blipFill>
        </p:spPr>
      </p:sp>
      <p:sp>
        <p:nvSpPr>
          <p:cNvPr id="13" name="Freeform 13"/>
          <p:cNvSpPr/>
          <p:nvPr/>
        </p:nvSpPr>
        <p:spPr>
          <a:xfrm>
            <a:off x="5812718" y="6776726"/>
            <a:ext cx="2127238" cy="2356939"/>
          </a:xfrm>
          <a:custGeom>
            <a:avLst/>
            <a:gdLst/>
            <a:ahLst/>
            <a:cxnLst/>
            <a:rect l="l" t="t" r="r" b="b"/>
            <a:pathLst>
              <a:path w="2127238" h="2356939">
                <a:moveTo>
                  <a:pt x="0" y="0"/>
                </a:moveTo>
                <a:lnTo>
                  <a:pt x="2127238" y="0"/>
                </a:lnTo>
                <a:lnTo>
                  <a:pt x="2127238" y="2356939"/>
                </a:lnTo>
                <a:lnTo>
                  <a:pt x="0" y="2356939"/>
                </a:lnTo>
                <a:lnTo>
                  <a:pt x="0" y="0"/>
                </a:lnTo>
                <a:close/>
              </a:path>
            </a:pathLst>
          </a:custGeom>
          <a:blipFill>
            <a:blip r:embed="rId13"/>
            <a:stretch>
              <a:fillRect/>
            </a:stretch>
          </a:blipFill>
        </p:spPr>
      </p:sp>
      <p:sp>
        <p:nvSpPr>
          <p:cNvPr id="14" name="TextBox 14"/>
          <p:cNvSpPr txBox="1"/>
          <p:nvPr/>
        </p:nvSpPr>
        <p:spPr>
          <a:xfrm>
            <a:off x="4822627" y="377967"/>
            <a:ext cx="8642747" cy="448311"/>
          </a:xfrm>
          <a:prstGeom prst="rect">
            <a:avLst/>
          </a:prstGeom>
        </p:spPr>
        <p:txBody>
          <a:bodyPr lIns="0" tIns="0" rIns="0" bIns="0" rtlCol="0" anchor="t">
            <a:spAutoFit/>
          </a:bodyPr>
          <a:lstStyle/>
          <a:p>
            <a:pPr algn="ctr">
              <a:lnSpc>
                <a:spcPts val="3639"/>
              </a:lnSpc>
            </a:pPr>
            <a:r>
              <a:rPr lang="en-US" sz="2599">
                <a:solidFill>
                  <a:srgbClr val="143951"/>
                </a:solidFill>
                <a:latin typeface="GothamLight"/>
              </a:rPr>
              <a:t>Key pieces to our economic health in Gaston County:</a:t>
            </a:r>
          </a:p>
        </p:txBody>
      </p:sp>
      <p:sp>
        <p:nvSpPr>
          <p:cNvPr id="15" name="TextBox 15"/>
          <p:cNvSpPr txBox="1"/>
          <p:nvPr/>
        </p:nvSpPr>
        <p:spPr>
          <a:xfrm>
            <a:off x="7843603" y="9471769"/>
            <a:ext cx="3838277" cy="688976"/>
          </a:xfrm>
          <a:prstGeom prst="rect">
            <a:avLst/>
          </a:prstGeom>
        </p:spPr>
        <p:txBody>
          <a:bodyPr lIns="0" tIns="0" rIns="0" bIns="0" rtlCol="0" anchor="t">
            <a:spAutoFit/>
          </a:bodyPr>
          <a:lstStyle/>
          <a:p>
            <a:pPr algn="ctr">
              <a:lnSpc>
                <a:spcPts val="5599"/>
              </a:lnSpc>
            </a:pPr>
            <a:r>
              <a:rPr lang="en-US" sz="3999">
                <a:solidFill>
                  <a:srgbClr val="143951"/>
                </a:solidFill>
                <a:latin typeface="GothamLight"/>
              </a:rPr>
              <a:t>Get connected!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1101</Words>
  <Application>Microsoft Office PowerPoint</Application>
  <PresentationFormat>Custom</PresentationFormat>
  <Paragraphs>141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Open Sans</vt:lpstr>
      <vt:lpstr>GothamLight</vt:lpstr>
      <vt:lpstr>Open Sans Bold</vt:lpstr>
      <vt:lpstr>Gotham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Gaston County Workforce Development Board</dc:title>
  <dc:creator>Chelsea</dc:creator>
  <cp:lastModifiedBy>Chelsea H. Valentine</cp:lastModifiedBy>
  <cp:revision>1</cp:revision>
  <dcterms:created xsi:type="dcterms:W3CDTF">2006-08-16T00:00:00Z</dcterms:created>
  <dcterms:modified xsi:type="dcterms:W3CDTF">2023-06-21T22:44:05Z</dcterms:modified>
  <dc:identifier>DAFmX-uQpfE</dc:identifier>
</cp:coreProperties>
</file>