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134806198" r:id="rId4"/>
    <p:sldId id="2134806204" r:id="rId5"/>
    <p:sldId id="2134806200" r:id="rId6"/>
    <p:sldId id="2134806203" r:id="rId7"/>
    <p:sldId id="32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36055-D5AA-4FAE-A62F-B21C640F221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8F39-0AE0-4F9B-ADFF-7AEFBFB25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2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261F7-2DDD-754B-87DB-68978F2DDCA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8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261F7-2DDD-754B-87DB-68978F2DDCA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3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8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51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3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AA46-7C52-1481-63B4-6B59C5355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4067F-9664-2465-98DD-4D544BC60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B5637-9C09-D06B-FC81-432AEFD7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F3C0-832C-4AEC-B63C-06C8C71E6C0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BFB17-7B5D-3001-437C-D22A35A2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E74A9-2C3D-4D6B-630B-B1C254C6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BA-0BE0-4EF2-A00D-BD8FB45F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1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A868-9A5B-4AA3-541F-8F6AA467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44A15-369D-EC00-E9A3-0E420153D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2FF50-FCB1-0150-B446-22845BEFD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F3C0-832C-4AEC-B63C-06C8C71E6C0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DDA04-64FD-7C51-BAB7-8E66AA42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32777-FE47-79DC-AFB5-A6FAFEEF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BA-0BE0-4EF2-A00D-BD8FB45F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8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A1A924-D1BD-0F0A-B81C-3DEDB802D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1285C-9C0E-FEFA-4DD0-3977AEF5A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63533-AC03-2EBD-D176-6AAC6B22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F3C0-832C-4AEC-B63C-06C8C71E6C0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9BAF2-70FD-AA76-8023-17E0FBDEF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7ACED-0BBB-E305-E0B6-15006FDE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BA-0BE0-4EF2-A00D-BD8FB45F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4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E047-6BB0-5175-A20C-6F7E6DD2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0AC6E-D9EC-1116-B292-9A3B38379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DA334-F924-FFFA-A24B-4F457A99A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F3C0-832C-4AEC-B63C-06C8C71E6C0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2CB4A-2914-6F97-22A8-DE22AE21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920DD-639A-8B55-FDA4-F071127A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BA-0BE0-4EF2-A00D-BD8FB45F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AB87-E71C-F2D7-399B-D7795C07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63916-124E-5E2D-EF4E-2A05B1574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8283B-4E73-BEBA-2DBF-DD14B3FD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F3C0-832C-4AEC-B63C-06C8C71E6C0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37706-7894-04CB-055A-FC59BCCE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4C0F-1EC4-F043-49F1-06014FB7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BA-0BE0-4EF2-A00D-BD8FB45F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F44B-954A-EB5C-5A00-DA803AAC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88D69-8480-2703-D6CD-64C5C92B7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A1FD1-10E8-A9A6-6191-027F20117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CA16E-4485-5702-5CD0-62F7485D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F3C0-832C-4AEC-B63C-06C8C71E6C0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51BE0-4F6C-F7E6-85AB-7E56A643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59072-E06C-6555-7B78-AEE7E21A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BA-0BE0-4EF2-A00D-BD8FB45F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9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E200C-B460-4EDD-8BD4-B02690BE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E5514-0A22-7351-0EA0-A3ECD59CC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EEEF4-AF76-6CFD-C674-3906960C1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0B9AD-FD6C-A4D8-C61C-5C08A3DE2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AFB2C-6169-4BC3-2A27-E77288B43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CD1EE9-1B98-C73E-23F2-9A354C99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F3C0-832C-4AEC-B63C-06C8C71E6C0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2F267F-6311-7A27-E0A5-AF6AA14C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52BAF-E820-63AD-7AEC-C659ADA84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BA-0BE0-4EF2-A00D-BD8FB45F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0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155D-A6AA-2410-D846-E60AF022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721D1-1099-67BB-3B9F-CF7151A1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F3C0-832C-4AEC-B63C-06C8C71E6C0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CA764-F183-FB53-B7F5-9A36763B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AA3B8-10D1-B764-FA78-099A2A94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BA-0BE0-4EF2-A00D-BD8FB45F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045C6-9430-9534-EFAF-5CAC4F7C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F3C0-832C-4AEC-B63C-06C8C71E6C0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99D08-14AE-B1EB-A567-CF8CB8FC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6A3E2-9403-A6D8-C269-DAE73F54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BA-0BE0-4EF2-A00D-BD8FB45F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06F0-86AD-DC99-8AE1-CFD66BC5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5E4CE-9405-105E-FA83-1C6B95F8B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4CA27-44C2-8D67-C011-6D5B4B5F2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C5178-3358-F7E6-C8FE-FDE07274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F3C0-832C-4AEC-B63C-06C8C71E6C0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A46C0-6D57-090F-504D-B9FF3C710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F639C-D1E5-C040-9D00-38FC1766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BA-0BE0-4EF2-A00D-BD8FB45F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4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87B8-D40D-D334-AC34-6C5E6AF4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799C3-76BE-CD4F-C624-49FBFCB4E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CB65F-625A-D960-C799-EC66F30A6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11919-61C7-B596-4BCB-73A953E5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F3C0-832C-4AEC-B63C-06C8C71E6C0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77EE4-8C97-C7E2-3720-E7EC23AF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542F2-BC76-41A9-CB4E-10718D44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DBBA-0BE0-4EF2-A00D-BD8FB45F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2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6ED43F-F016-1817-7103-3B714CCE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1C766-F9E3-E311-B515-5A25311CE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7ADAC-EB51-55F0-EB50-4460C0337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CF3C0-832C-4AEC-B63C-06C8C71E6C0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9FA12-942F-DE8A-D4FF-ED85DE101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5C359-7DEA-D725-E439-E9C04D786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DBBA-0BE0-4EF2-A00D-BD8FB45F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4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5131-A0DD-A43B-E551-6603371B0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9F1E2-A613-3629-EB8E-8545DC942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305932BF-1FA4-42B9-C14E-A3E2A699B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5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3237D-B17D-1ACF-CA68-6C844E777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5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FEE4063-D650-477A-B5CE-A53F021772DE}"/>
              </a:ext>
            </a:extLst>
          </p:cNvPr>
          <p:cNvSpPr txBox="1"/>
          <p:nvPr/>
        </p:nvSpPr>
        <p:spPr>
          <a:xfrm>
            <a:off x="390219" y="1289952"/>
            <a:ext cx="11702254" cy="494906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US" sz="2600" b="1" dirty="0">
                <a:latin typeface="Georgia" panose="02040502050405020303" pitchFamily="18" charset="0"/>
              </a:rPr>
              <a:t>Signature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Mt Holly Community Awards (May)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Golf Classic (October)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Salute to Business (May)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Candidate Forums (Fall)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Economic Forecast (November)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Annual Celebration (December) </a:t>
            </a:r>
          </a:p>
          <a:p>
            <a:endParaRPr lang="en-US" sz="2600" dirty="0">
              <a:latin typeface="Georgia" panose="02040502050405020303" pitchFamily="18" charset="0"/>
            </a:endParaRPr>
          </a:p>
          <a:p>
            <a:r>
              <a:rPr lang="en-US" sz="2600" b="1" dirty="0">
                <a:latin typeface="Georgia" panose="02040502050405020303" pitchFamily="18" charset="0"/>
              </a:rPr>
              <a:t>Annual Events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Professional Women’s Association</a:t>
            </a:r>
          </a:p>
          <a:p>
            <a:pPr marL="742950" lvl="1" indent="-285750">
              <a:buFontTx/>
              <a:buChar char="-"/>
            </a:pPr>
            <a:r>
              <a:rPr lang="en-US" sz="2600" dirty="0">
                <a:latin typeface="Georgia" panose="02040502050405020303" pitchFamily="18" charset="0"/>
              </a:rPr>
              <a:t>Women Who Rock (October)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Safety Awards (June)</a:t>
            </a:r>
          </a:p>
          <a:p>
            <a:r>
              <a:rPr lang="en-US" sz="2600" b="1" dirty="0">
                <a:latin typeface="Georgia" panose="02040502050405020303" pitchFamily="18" charset="0"/>
              </a:rPr>
              <a:t>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Business After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Leadership Gaston (March/Sept)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Teacher Appreciation(August)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7F94197-3446-40AE-B73D-6EC2FA097A2E}"/>
              </a:ext>
            </a:extLst>
          </p:cNvPr>
          <p:cNvSpPr>
            <a:spLocks noGrp="1"/>
          </p:cNvSpPr>
          <p:nvPr/>
        </p:nvSpPr>
        <p:spPr>
          <a:xfrm>
            <a:off x="1882" y="36848"/>
            <a:ext cx="12190118" cy="879947"/>
          </a:xfrm>
          <a:prstGeom prst="rect">
            <a:avLst/>
          </a:prstGeom>
          <a:solidFill>
            <a:srgbClr val="772583"/>
          </a:solidFill>
          <a:ln w="3175" cap="sq">
            <a:solidFill>
              <a:srgbClr val="772583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spc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Corbel" panose="020B0503020204020204" pitchFamily="34" charset="0"/>
              </a:rPr>
              <a:t>GBA PROGRAMS &amp; EVENTS</a:t>
            </a:r>
          </a:p>
        </p:txBody>
      </p:sp>
      <p:pic>
        <p:nvPicPr>
          <p:cNvPr id="3" name="Picture 2" descr="A picture containing text, screenshot, font, brand&#10;&#10;Description automatically generated">
            <a:extLst>
              <a:ext uri="{FF2B5EF4-FFF2-40B4-BE49-F238E27FC236}">
                <a16:creationId xmlns:a16="http://schemas.microsoft.com/office/drawing/2014/main" id="{A52B6691-B979-6B0C-E8C8-66623C62F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829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7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950" y="1208865"/>
            <a:ext cx="9164884" cy="3774251"/>
          </a:xfrm>
          <a:prstGeom prst="rect">
            <a:avLst/>
          </a:prstGeom>
        </p:spPr>
        <p:txBody>
          <a:bodyPr vert="horz" wrap="square" lIns="0" tIns="95390" rIns="0" bIns="0" rtlCol="0">
            <a:spAutoFit/>
          </a:bodyPr>
          <a:lstStyle/>
          <a:p>
            <a:pPr marL="11289">
              <a:spcBef>
                <a:spcPts val="750"/>
              </a:spcBef>
            </a:pPr>
            <a:r>
              <a:rPr sz="2133" b="1" dirty="0">
                <a:solidFill>
                  <a:srgbClr val="0D9FE1"/>
                </a:solidFill>
                <a:latin typeface="Z@R25BA.tmp"/>
                <a:cs typeface="Z@R25BA.tmp"/>
              </a:rPr>
              <a:t>Current</a:t>
            </a:r>
            <a:r>
              <a:rPr sz="2133" b="1" spc="-36" dirty="0">
                <a:solidFill>
                  <a:srgbClr val="0D9FE1"/>
                </a:solidFill>
                <a:latin typeface="Z@R25BA.tmp"/>
                <a:cs typeface="Z@R25BA.tmp"/>
              </a:rPr>
              <a:t> </a:t>
            </a:r>
            <a:r>
              <a:rPr sz="2133" b="1" spc="-9" dirty="0">
                <a:solidFill>
                  <a:srgbClr val="0D9FE1"/>
                </a:solidFill>
                <a:latin typeface="Z@R25BA.tmp"/>
                <a:cs typeface="Z@R25BA.tmp"/>
              </a:rPr>
              <a:t>State</a:t>
            </a:r>
            <a:endParaRPr sz="2133" dirty="0">
              <a:latin typeface="Z@R25BA.tmp"/>
              <a:cs typeface="Z@R25BA.tmp"/>
            </a:endParaRPr>
          </a:p>
          <a:p>
            <a:pPr marL="315528" indent="-304239">
              <a:spcBef>
                <a:spcPts val="560"/>
              </a:spcBef>
              <a:buFont typeface="Arial"/>
              <a:buChar char="•"/>
              <a:tabLst>
                <a:tab pos="315528" algn="l"/>
                <a:tab pos="316093" algn="l"/>
              </a:tabLst>
            </a:pPr>
            <a:r>
              <a:rPr sz="1778" dirty="0">
                <a:latin typeface="Z@R26D6.tmp"/>
                <a:cs typeface="Z@R26D6.tmp"/>
              </a:rPr>
              <a:t>Economic</a:t>
            </a:r>
            <a:r>
              <a:rPr sz="1778" spc="-40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growth</a:t>
            </a:r>
            <a:r>
              <a:rPr sz="1778" spc="-36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facing</a:t>
            </a:r>
            <a:r>
              <a:rPr sz="1778" spc="-9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dwindling</a:t>
            </a:r>
            <a:r>
              <a:rPr sz="1778" spc="-40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labor</a:t>
            </a:r>
            <a:r>
              <a:rPr sz="1778" spc="-18" dirty="0">
                <a:latin typeface="Z@R26D6.tmp"/>
                <a:cs typeface="Z@R26D6.tmp"/>
              </a:rPr>
              <a:t> </a:t>
            </a:r>
            <a:r>
              <a:rPr sz="1778" spc="-9" dirty="0">
                <a:latin typeface="Z@R26D6.tmp"/>
                <a:cs typeface="Z@R26D6.tmp"/>
              </a:rPr>
              <a:t>supply</a:t>
            </a:r>
            <a:endParaRPr sz="1778" dirty="0">
              <a:latin typeface="Z@R26D6.tmp"/>
              <a:cs typeface="Z@R26D6.tmp"/>
            </a:endParaRPr>
          </a:p>
          <a:p>
            <a:pPr marL="315528" indent="-304239">
              <a:spcBef>
                <a:spcPts val="533"/>
              </a:spcBef>
              <a:buFont typeface="Arial"/>
              <a:buChar char="•"/>
              <a:tabLst>
                <a:tab pos="315528" algn="l"/>
                <a:tab pos="316093" algn="l"/>
              </a:tabLst>
            </a:pPr>
            <a:r>
              <a:rPr sz="1778" dirty="0">
                <a:latin typeface="Z@R26D6.tmp"/>
                <a:cs typeface="Z@R26D6.tmp"/>
              </a:rPr>
              <a:t>90%</a:t>
            </a:r>
            <a:r>
              <a:rPr sz="1778" spc="-22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gap</a:t>
            </a:r>
            <a:r>
              <a:rPr sz="1778" spc="-13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between</a:t>
            </a:r>
            <a:r>
              <a:rPr sz="1778" spc="-44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job</a:t>
            </a:r>
            <a:r>
              <a:rPr sz="1778" spc="-13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demand</a:t>
            </a:r>
            <a:r>
              <a:rPr sz="1778" spc="-44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&amp;</a:t>
            </a:r>
            <a:r>
              <a:rPr sz="1778" spc="-18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education</a:t>
            </a:r>
            <a:r>
              <a:rPr sz="1778" spc="-36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network</a:t>
            </a:r>
            <a:r>
              <a:rPr sz="1778" spc="-31" dirty="0">
                <a:latin typeface="Z@R26D6.tmp"/>
                <a:cs typeface="Z@R26D6.tmp"/>
              </a:rPr>
              <a:t> </a:t>
            </a:r>
            <a:r>
              <a:rPr sz="1778" spc="-9" dirty="0">
                <a:latin typeface="Z@R26D6.tmp"/>
                <a:cs typeface="Z@R26D6.tmp"/>
              </a:rPr>
              <a:t>output</a:t>
            </a:r>
            <a:endParaRPr sz="1778" dirty="0">
              <a:latin typeface="Z@R26D6.tmp"/>
              <a:cs typeface="Z@R26D6.tmp"/>
            </a:endParaRPr>
          </a:p>
          <a:p>
            <a:pPr marL="315528" indent="-304239">
              <a:spcBef>
                <a:spcPts val="533"/>
              </a:spcBef>
              <a:buFont typeface="Arial"/>
              <a:buChar char="•"/>
              <a:tabLst>
                <a:tab pos="315528" algn="l"/>
                <a:tab pos="316093" algn="l"/>
              </a:tabLst>
            </a:pPr>
            <a:r>
              <a:rPr sz="1778" dirty="0">
                <a:latin typeface="Z@R26D6.tmp"/>
                <a:cs typeface="Z@R26D6.tmp"/>
              </a:rPr>
              <a:t>Employers</a:t>
            </a:r>
            <a:r>
              <a:rPr sz="1778" spc="-49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struggling</a:t>
            </a:r>
            <a:r>
              <a:rPr sz="1778" spc="-36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with</a:t>
            </a:r>
            <a:r>
              <a:rPr sz="1778" spc="-40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turnover,</a:t>
            </a:r>
            <a:r>
              <a:rPr sz="1778" spc="-58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accelerated</a:t>
            </a:r>
            <a:r>
              <a:rPr sz="1778" spc="-62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retirements,</a:t>
            </a:r>
            <a:r>
              <a:rPr sz="1778" spc="-49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upskilling</a:t>
            </a:r>
            <a:r>
              <a:rPr sz="1778" spc="-40" dirty="0">
                <a:latin typeface="Z@R26D6.tmp"/>
                <a:cs typeface="Z@R26D6.tmp"/>
              </a:rPr>
              <a:t> </a:t>
            </a:r>
            <a:r>
              <a:rPr sz="1778" spc="-9" dirty="0">
                <a:latin typeface="Z@R26D6.tmp"/>
                <a:cs typeface="Z@R26D6.tmp"/>
              </a:rPr>
              <a:t>workers</a:t>
            </a:r>
            <a:endParaRPr sz="1778" dirty="0">
              <a:latin typeface="Z@R26D6.tmp"/>
              <a:cs typeface="Z@R26D6.tmp"/>
            </a:endParaRPr>
          </a:p>
          <a:p>
            <a:pPr marL="315528" indent="-304239">
              <a:spcBef>
                <a:spcPts val="533"/>
              </a:spcBef>
              <a:buFont typeface="Arial"/>
              <a:buChar char="•"/>
              <a:tabLst>
                <a:tab pos="315528" algn="l"/>
                <a:tab pos="316093" algn="l"/>
              </a:tabLst>
            </a:pPr>
            <a:r>
              <a:rPr sz="1778" dirty="0">
                <a:latin typeface="Z@R26D6.tmp"/>
                <a:cs typeface="Z@R26D6.tmp"/>
              </a:rPr>
              <a:t>Barriers</a:t>
            </a:r>
            <a:r>
              <a:rPr sz="1778" spc="-49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restrict</a:t>
            </a:r>
            <a:r>
              <a:rPr sz="1778" spc="-58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learner</a:t>
            </a:r>
            <a:r>
              <a:rPr sz="1778" spc="-31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access</a:t>
            </a:r>
            <a:r>
              <a:rPr sz="1778" spc="-31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to</a:t>
            </a:r>
            <a:r>
              <a:rPr sz="1778" spc="-22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education</a:t>
            </a:r>
            <a:r>
              <a:rPr sz="1778" spc="-36" dirty="0">
                <a:latin typeface="Z@R26D6.tmp"/>
                <a:cs typeface="Z@R26D6.tmp"/>
              </a:rPr>
              <a:t> </a:t>
            </a:r>
            <a:r>
              <a:rPr sz="1778" spc="-9" dirty="0">
                <a:latin typeface="Z@R26D6.tmp"/>
                <a:cs typeface="Z@R26D6.tmp"/>
              </a:rPr>
              <a:t>pathways</a:t>
            </a:r>
            <a:endParaRPr sz="1778" dirty="0">
              <a:latin typeface="Z@R26D6.tmp"/>
              <a:cs typeface="Z@R26D6.tmp"/>
            </a:endParaRPr>
          </a:p>
          <a:p>
            <a:pPr marL="315528" indent="-304239">
              <a:spcBef>
                <a:spcPts val="533"/>
              </a:spcBef>
              <a:buFont typeface="Arial"/>
              <a:buChar char="•"/>
              <a:tabLst>
                <a:tab pos="315528" algn="l"/>
                <a:tab pos="316093" algn="l"/>
              </a:tabLst>
            </a:pPr>
            <a:r>
              <a:rPr sz="1778" dirty="0">
                <a:latin typeface="Z@R26D6.tmp"/>
                <a:cs typeface="Z@R26D6.tmp"/>
              </a:rPr>
              <a:t>New</a:t>
            </a:r>
            <a:r>
              <a:rPr sz="1778" spc="-27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way</a:t>
            </a:r>
            <a:r>
              <a:rPr sz="1778" spc="-9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of</a:t>
            </a:r>
            <a:r>
              <a:rPr sz="1778" spc="-22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thinking,</a:t>
            </a:r>
            <a:r>
              <a:rPr sz="1778" spc="-27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rapid</a:t>
            </a:r>
            <a:r>
              <a:rPr sz="1778" spc="-36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innovation,</a:t>
            </a:r>
            <a:r>
              <a:rPr sz="1778" spc="-27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aggressive</a:t>
            </a:r>
            <a:r>
              <a:rPr sz="1778" spc="-31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action</a:t>
            </a:r>
            <a:r>
              <a:rPr sz="1778" spc="-18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needed</a:t>
            </a:r>
            <a:r>
              <a:rPr sz="1778" spc="-49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to</a:t>
            </a:r>
            <a:r>
              <a:rPr sz="1778" spc="-18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close</a:t>
            </a:r>
            <a:r>
              <a:rPr sz="1778" spc="-22" dirty="0">
                <a:latin typeface="Z@R26D6.tmp"/>
                <a:cs typeface="Z@R26D6.tmp"/>
              </a:rPr>
              <a:t> gap</a:t>
            </a:r>
            <a:endParaRPr sz="1778" dirty="0">
              <a:latin typeface="Z@R26D6.tmp"/>
              <a:cs typeface="Z@R26D6.tmp"/>
            </a:endParaRPr>
          </a:p>
          <a:p>
            <a:pPr>
              <a:spcBef>
                <a:spcPts val="4"/>
              </a:spcBef>
              <a:buFont typeface="Arial"/>
              <a:buChar char="•"/>
            </a:pPr>
            <a:endParaRPr sz="1911" dirty="0">
              <a:latin typeface="Z@R26D6.tmp"/>
              <a:cs typeface="Z@R26D6.tmp"/>
            </a:endParaRPr>
          </a:p>
          <a:p>
            <a:pPr marL="11289"/>
            <a:r>
              <a:rPr sz="2133" b="1" spc="-9" dirty="0">
                <a:solidFill>
                  <a:srgbClr val="0D9FE1"/>
                </a:solidFill>
                <a:latin typeface="Z@R25BA.tmp"/>
                <a:cs typeface="Z@R25BA.tmp"/>
              </a:rPr>
              <a:t>Opportunities</a:t>
            </a:r>
            <a:endParaRPr sz="2133" dirty="0">
              <a:latin typeface="Z@R25BA.tmp"/>
              <a:cs typeface="Z@R25BA.tmp"/>
            </a:endParaRPr>
          </a:p>
          <a:p>
            <a:pPr marL="315528" marR="4516" indent="-304804">
              <a:spcBef>
                <a:spcPts val="560"/>
              </a:spcBef>
              <a:buFont typeface="Arial"/>
              <a:buChar char="•"/>
              <a:tabLst>
                <a:tab pos="315528" algn="l"/>
                <a:tab pos="316093" algn="l"/>
              </a:tabLst>
            </a:pPr>
            <a:r>
              <a:rPr sz="1778" dirty="0">
                <a:latin typeface="Z@R26D6.tmp"/>
                <a:cs typeface="Z@R26D6.tmp"/>
              </a:rPr>
              <a:t>Gaston</a:t>
            </a:r>
            <a:r>
              <a:rPr sz="1778" spc="-31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partners</a:t>
            </a:r>
            <a:r>
              <a:rPr sz="1778" spc="-58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&amp;</a:t>
            </a:r>
            <a:r>
              <a:rPr sz="1778" spc="-27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statewide</a:t>
            </a:r>
            <a:r>
              <a:rPr sz="1778" spc="-44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allies</a:t>
            </a:r>
            <a:r>
              <a:rPr sz="1778" spc="-9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embracing</a:t>
            </a:r>
            <a:r>
              <a:rPr sz="1778" spc="-40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innovation</a:t>
            </a:r>
            <a:r>
              <a:rPr sz="1778" spc="-31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to</a:t>
            </a:r>
            <a:r>
              <a:rPr sz="1778" spc="-18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address</a:t>
            </a:r>
            <a:r>
              <a:rPr sz="1778" spc="-62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new</a:t>
            </a:r>
            <a:r>
              <a:rPr sz="1778" spc="-22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landscape</a:t>
            </a:r>
            <a:r>
              <a:rPr sz="1778" spc="-44" dirty="0">
                <a:latin typeface="Z@R26D6.tmp"/>
                <a:cs typeface="Z@R26D6.tmp"/>
              </a:rPr>
              <a:t> </a:t>
            </a:r>
            <a:r>
              <a:rPr sz="1778" spc="-9" dirty="0">
                <a:latin typeface="Z@R26D6.tmp"/>
                <a:cs typeface="Z@R26D6.tmp"/>
              </a:rPr>
              <a:t>head- </a:t>
            </a:r>
            <a:r>
              <a:rPr sz="1778" spc="-22" dirty="0">
                <a:latin typeface="Z@R26D6.tmp"/>
                <a:cs typeface="Z@R26D6.tmp"/>
              </a:rPr>
              <a:t>on</a:t>
            </a:r>
            <a:endParaRPr sz="1778" dirty="0">
              <a:latin typeface="Z@R26D6.tmp"/>
              <a:cs typeface="Z@R26D6.tmp"/>
            </a:endParaRPr>
          </a:p>
          <a:p>
            <a:pPr marL="315528" indent="-304239">
              <a:spcBef>
                <a:spcPts val="533"/>
              </a:spcBef>
              <a:buFont typeface="Arial"/>
              <a:buChar char="•"/>
              <a:tabLst>
                <a:tab pos="315528" algn="l"/>
                <a:tab pos="316093" algn="l"/>
              </a:tabLst>
            </a:pPr>
            <a:r>
              <a:rPr sz="1778" dirty="0">
                <a:latin typeface="Z@R26D6.tmp"/>
                <a:cs typeface="Z@R26D6.tmp"/>
              </a:rPr>
              <a:t>Talent</a:t>
            </a:r>
            <a:r>
              <a:rPr sz="1778" spc="-22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Partnership</a:t>
            </a:r>
            <a:r>
              <a:rPr sz="1778" spc="-40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innovating</a:t>
            </a:r>
            <a:r>
              <a:rPr sz="1778" spc="-31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to</a:t>
            </a:r>
            <a:r>
              <a:rPr sz="1778" spc="-22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dramatically</a:t>
            </a:r>
            <a:r>
              <a:rPr sz="1778" spc="-27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increase</a:t>
            </a:r>
            <a:r>
              <a:rPr sz="1778" spc="-31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quality</a:t>
            </a:r>
            <a:r>
              <a:rPr sz="1778" spc="-27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&amp;</a:t>
            </a:r>
            <a:r>
              <a:rPr sz="1778" spc="-36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quantity</a:t>
            </a:r>
            <a:r>
              <a:rPr sz="1778" spc="-36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of</a:t>
            </a:r>
            <a:r>
              <a:rPr sz="1778" spc="-13" dirty="0">
                <a:latin typeface="Z@R26D6.tmp"/>
                <a:cs typeface="Z@R26D6.tmp"/>
              </a:rPr>
              <a:t> </a:t>
            </a:r>
            <a:r>
              <a:rPr sz="1778" spc="-9" dirty="0">
                <a:latin typeface="Z@R26D6.tmp"/>
                <a:cs typeface="Z@R26D6.tmp"/>
              </a:rPr>
              <a:t>talent</a:t>
            </a:r>
            <a:endParaRPr sz="1778" dirty="0">
              <a:latin typeface="Z@R26D6.tmp"/>
              <a:cs typeface="Z@R26D6.tmp"/>
            </a:endParaRPr>
          </a:p>
          <a:p>
            <a:pPr marL="315528" indent="-304239">
              <a:spcBef>
                <a:spcPts val="533"/>
              </a:spcBef>
              <a:buFont typeface="Arial"/>
              <a:buChar char="•"/>
              <a:tabLst>
                <a:tab pos="315528" algn="l"/>
                <a:tab pos="316093" algn="l"/>
              </a:tabLst>
            </a:pPr>
            <a:r>
              <a:rPr sz="1778" dirty="0">
                <a:latin typeface="Z@R26D6.tmp"/>
                <a:cs typeface="Z@R26D6.tmp"/>
              </a:rPr>
              <a:t>Protects</a:t>
            </a:r>
            <a:r>
              <a:rPr sz="1778" spc="-53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NC</a:t>
            </a:r>
            <a:r>
              <a:rPr sz="1778" spc="-13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#1</a:t>
            </a:r>
            <a:r>
              <a:rPr sz="1778" spc="-18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in</a:t>
            </a:r>
            <a:r>
              <a:rPr sz="1778" spc="-18" dirty="0">
                <a:latin typeface="Z@R26D6.tmp"/>
                <a:cs typeface="Z@R26D6.tmp"/>
              </a:rPr>
              <a:t> </a:t>
            </a:r>
            <a:r>
              <a:rPr sz="1778" dirty="0">
                <a:latin typeface="Z@R26D6.tmp"/>
                <a:cs typeface="Z@R26D6.tmp"/>
              </a:rPr>
              <a:t>business</a:t>
            </a:r>
            <a:r>
              <a:rPr sz="1778" spc="-31" dirty="0">
                <a:latin typeface="Z@R26D6.tmp"/>
                <a:cs typeface="Z@R26D6.tmp"/>
              </a:rPr>
              <a:t> </a:t>
            </a:r>
            <a:r>
              <a:rPr sz="1778" spc="-9" dirty="0">
                <a:latin typeface="Z@R26D6.tmp"/>
                <a:cs typeface="Z@R26D6.tmp"/>
              </a:rPr>
              <a:t>ranking</a:t>
            </a:r>
            <a:endParaRPr sz="1778" dirty="0">
              <a:latin typeface="Z@R26D6.tmp"/>
              <a:cs typeface="Z@R26D6.tmp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1999" cy="442856"/>
          </a:xfrm>
          <a:prstGeom prst="rect">
            <a:avLst/>
          </a:prstGeom>
        </p:spPr>
        <p:txBody>
          <a:bodyPr vert="horz" wrap="square" lIns="0" tIns="11853" rIns="0" bIns="0" rtlCol="0" anchor="t">
            <a:spAutoFit/>
          </a:bodyPr>
          <a:lstStyle/>
          <a:p>
            <a:pPr marL="11289">
              <a:lnSpc>
                <a:spcPct val="100000"/>
              </a:lnSpc>
              <a:spcBef>
                <a:spcPts val="93"/>
              </a:spcBef>
            </a:pPr>
            <a:r>
              <a:rPr dirty="0"/>
              <a:t>      Addressing</a:t>
            </a:r>
            <a:r>
              <a:rPr spc="-18" dirty="0"/>
              <a:t> </a:t>
            </a:r>
            <a:r>
              <a:rPr dirty="0"/>
              <a:t>Talent</a:t>
            </a:r>
            <a:r>
              <a:rPr spc="-22" dirty="0"/>
              <a:t> </a:t>
            </a:r>
            <a:r>
              <a:rPr dirty="0"/>
              <a:t>Needs</a:t>
            </a:r>
            <a:r>
              <a:rPr spc="-22" dirty="0"/>
              <a:t> </a:t>
            </a:r>
            <a:r>
              <a:rPr dirty="0"/>
              <a:t>in</a:t>
            </a:r>
            <a:r>
              <a:rPr spc="-27" dirty="0"/>
              <a:t> </a:t>
            </a:r>
            <a:r>
              <a:rPr dirty="0"/>
              <a:t>Gaston</a:t>
            </a:r>
            <a:r>
              <a:rPr spc="-27" dirty="0"/>
              <a:t> </a:t>
            </a:r>
            <a:r>
              <a:rPr spc="-9" dirty="0"/>
              <a:t>Region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25386" y="5691293"/>
            <a:ext cx="841247" cy="4212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1969" y="5710258"/>
            <a:ext cx="325119" cy="38337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88950" y="5782057"/>
            <a:ext cx="934718" cy="239775"/>
          </a:xfrm>
          <a:prstGeom prst="rect">
            <a:avLst/>
          </a:prstGeom>
        </p:spPr>
      </p:pic>
      <p:pic>
        <p:nvPicPr>
          <p:cNvPr id="8" name="Picture 7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B7770B6E-9664-FB35-1C05-91065B93D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417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9D399485-5BF3-9940-968A-2671B253C66F}"/>
              </a:ext>
            </a:extLst>
          </p:cNvPr>
          <p:cNvSpPr>
            <a:spLocks noGrp="1"/>
          </p:cNvSpPr>
          <p:nvPr/>
        </p:nvSpPr>
        <p:spPr>
          <a:xfrm>
            <a:off x="0" y="2102"/>
            <a:ext cx="12192000" cy="884164"/>
          </a:xfrm>
          <a:prstGeom prst="rect">
            <a:avLst/>
          </a:prstGeom>
          <a:solidFill>
            <a:srgbClr val="772583"/>
          </a:solidFill>
          <a:ln w="3175" cap="sq">
            <a:solidFill>
              <a:srgbClr val="772583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spc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Corbel" panose="020B0503020204020204" pitchFamily="34" charset="0"/>
              </a:rPr>
              <a:t>  initiatives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445667-59F6-4DF3-B260-512F4CA19CF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1636" y="1172770"/>
            <a:ext cx="107993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b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Advocacy &amp; Economic Development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Support for business-friendly policies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Enhancement of Gaston’s:</a:t>
            </a:r>
            <a:endParaRPr lang="en-US" sz="2400" dirty="0">
              <a:solidFill>
                <a:schemeClr val="tx1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Economic diversification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Overall reputation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Regional 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P</a:t>
            </a:r>
            <a:r>
              <a:rPr lang="en-US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osition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Char char="-"/>
            </a:pPr>
            <a:endParaRPr lang="en-US" sz="1400" dirty="0">
              <a:solidFill>
                <a:schemeClr val="tx1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Business Engagement</a:t>
            </a:r>
          </a:p>
          <a:p>
            <a:pPr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Innovative, impactful and inclusive approaches, programs, and events to address critical needs of the business community</a:t>
            </a:r>
          </a:p>
          <a:p>
            <a:pPr>
              <a:spcBef>
                <a:spcPts val="0"/>
              </a:spcBef>
              <a:buClr>
                <a:schemeClr val="tx1"/>
              </a:buClr>
              <a:buFontTx/>
              <a:buChar char="-"/>
            </a:pPr>
            <a:endParaRPr lang="en-US" sz="1400" dirty="0">
              <a:solidFill>
                <a:schemeClr val="tx1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Talent Development &amp; Retention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- </a:t>
            </a:r>
            <a:r>
              <a:rPr lang="en-US" sz="24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Address vital workforce matters through talent pipeline programs to sustain Gaston’s long-term economic vitality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>
              <a:solidFill>
                <a:schemeClr val="tx1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2D816E9D-6D2B-9AA5-A093-671D8F9E35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" b="-2772"/>
          <a:stretch/>
        </p:blipFill>
        <p:spPr>
          <a:xfrm>
            <a:off x="0" y="1028700"/>
            <a:ext cx="121920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8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550286" y="966335"/>
            <a:ext cx="7091424" cy="1767676"/>
            <a:chOff x="-996684" y="159829"/>
            <a:chExt cx="3598710" cy="795392"/>
          </a:xfrm>
          <a:solidFill>
            <a:srgbClr val="009CDE"/>
          </a:solidFill>
        </p:grpSpPr>
        <p:sp>
          <p:nvSpPr>
            <p:cNvPr id="4" name="Freeform 4"/>
            <p:cNvSpPr/>
            <p:nvPr/>
          </p:nvSpPr>
          <p:spPr>
            <a:xfrm>
              <a:off x="-996684" y="159829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2835477" y="1793901"/>
            <a:ext cx="652104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</a:pPr>
            <a:r>
              <a:rPr lang="en-US" sz="2400" spc="37" dirty="0">
                <a:solidFill>
                  <a:schemeClr val="bg1"/>
                </a:solidFill>
              </a:rPr>
              <a:t>We exist to drive business success and economic growth throughout Gaston County.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355280" y="1256137"/>
            <a:ext cx="1481440" cy="541615"/>
            <a:chOff x="0" y="0"/>
            <a:chExt cx="1014948" cy="329015"/>
          </a:xfrm>
          <a:noFill/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14948" cy="329015"/>
            </a:xfrm>
            <a:custGeom>
              <a:avLst/>
              <a:gdLst/>
              <a:ahLst/>
              <a:cxnLst/>
              <a:rect l="l" t="t" r="r" b="b"/>
              <a:pathLst>
                <a:path w="1014948" h="329015">
                  <a:moveTo>
                    <a:pt x="0" y="0"/>
                  </a:moveTo>
                  <a:lnTo>
                    <a:pt x="1014948" y="0"/>
                  </a:lnTo>
                  <a:lnTo>
                    <a:pt x="1014948" y="329015"/>
                  </a:lnTo>
                  <a:lnTo>
                    <a:pt x="0" y="329015"/>
                  </a:lnTo>
                  <a:close/>
                </a:path>
              </a:pathLst>
            </a:custGeom>
            <a:grpFill/>
          </p:spPr>
        </p:sp>
      </p:grpSp>
      <p:sp>
        <p:nvSpPr>
          <p:cNvPr id="16" name="TextBox 16"/>
          <p:cNvSpPr txBox="1"/>
          <p:nvPr/>
        </p:nvSpPr>
        <p:spPr>
          <a:xfrm>
            <a:off x="5316094" y="1256137"/>
            <a:ext cx="1559813" cy="4103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6"/>
              </a:lnSpc>
            </a:pPr>
            <a:r>
              <a:rPr lang="en-US" sz="2800" b="1" u="sng" spc="-24" dirty="0">
                <a:solidFill>
                  <a:srgbClr val="FFFFFF"/>
                </a:solidFill>
              </a:rPr>
              <a:t>Purpose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550286" y="4841670"/>
            <a:ext cx="7091424" cy="1818008"/>
            <a:chOff x="-16905" y="-28994"/>
            <a:chExt cx="3598710" cy="795392"/>
          </a:xfrm>
        </p:grpSpPr>
        <p:sp>
          <p:nvSpPr>
            <p:cNvPr id="8" name="Freeform 8"/>
            <p:cNvSpPr/>
            <p:nvPr/>
          </p:nvSpPr>
          <p:spPr>
            <a:xfrm>
              <a:off x="-16905" y="-28994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ED8B00"/>
            </a:solidFill>
            <a:ln>
              <a:solidFill>
                <a:schemeClr val="accent2"/>
              </a:solidFill>
            </a:ln>
          </p:spPr>
        </p:sp>
      </p:grpSp>
      <p:sp>
        <p:nvSpPr>
          <p:cNvPr id="12" name="TextBox 12"/>
          <p:cNvSpPr txBox="1"/>
          <p:nvPr/>
        </p:nvSpPr>
        <p:spPr>
          <a:xfrm>
            <a:off x="3078480" y="5678723"/>
            <a:ext cx="6035040" cy="615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</a:pPr>
            <a:r>
              <a:rPr lang="en-US" sz="1866" spc="37" dirty="0">
                <a:solidFill>
                  <a:srgbClr val="14110F"/>
                </a:solidFill>
              </a:rPr>
              <a:t> </a:t>
            </a:r>
            <a:r>
              <a:rPr lang="en-US" sz="2400" spc="37" dirty="0">
                <a:solidFill>
                  <a:schemeClr val="bg1"/>
                </a:solidFill>
              </a:rPr>
              <a:t>We strategically generate bold advocacy, </a:t>
            </a:r>
          </a:p>
          <a:p>
            <a:pPr algn="ctr">
              <a:lnSpc>
                <a:spcPts val="2426"/>
              </a:lnSpc>
            </a:pPr>
            <a:r>
              <a:rPr lang="en-US" sz="2400" spc="37" dirty="0">
                <a:solidFill>
                  <a:schemeClr val="bg1"/>
                </a:solidFill>
              </a:rPr>
              <a:t>business, and talent outcomes.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357843" y="5080793"/>
            <a:ext cx="1647867" cy="830843"/>
            <a:chOff x="0" y="-280324"/>
            <a:chExt cx="2963265" cy="1661903"/>
          </a:xfrm>
          <a:solidFill>
            <a:srgbClr val="84BD00"/>
          </a:solidFill>
        </p:grpSpPr>
        <p:grpSp>
          <p:nvGrpSpPr>
            <p:cNvPr id="18" name="Group 18"/>
            <p:cNvGrpSpPr/>
            <p:nvPr/>
          </p:nvGrpSpPr>
          <p:grpSpPr>
            <a:xfrm>
              <a:off x="0" y="-280324"/>
              <a:ext cx="2963265" cy="960599"/>
              <a:chOff x="0" y="-96014"/>
              <a:chExt cx="1014948" cy="329015"/>
            </a:xfrm>
            <a:grpFill/>
          </p:grpSpPr>
          <p:sp>
            <p:nvSpPr>
              <p:cNvPr id="19" name="Freeform 19"/>
              <p:cNvSpPr/>
              <p:nvPr/>
            </p:nvSpPr>
            <p:spPr>
              <a:xfrm>
                <a:off x="0" y="-96014"/>
                <a:ext cx="1014948" cy="329015"/>
              </a:xfrm>
              <a:custGeom>
                <a:avLst/>
                <a:gdLst/>
                <a:ahLst/>
                <a:cxnLst/>
                <a:rect l="l" t="t" r="r" b="b"/>
                <a:pathLst>
                  <a:path w="1014948" h="329015">
                    <a:moveTo>
                      <a:pt x="0" y="0"/>
                    </a:moveTo>
                    <a:lnTo>
                      <a:pt x="1014948" y="0"/>
                    </a:lnTo>
                    <a:lnTo>
                      <a:pt x="1014948" y="329015"/>
                    </a:lnTo>
                    <a:lnTo>
                      <a:pt x="0" y="329015"/>
                    </a:lnTo>
                    <a:close/>
                  </a:path>
                </a:pathLst>
              </a:custGeom>
              <a:noFill/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152222" y="-260111"/>
              <a:ext cx="2648564" cy="1641690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36"/>
                </a:lnSpc>
              </a:pPr>
              <a:r>
                <a:rPr lang="en-US" sz="2800" b="1" u="sng" spc="-24" dirty="0">
                  <a:solidFill>
                    <a:srgbClr val="FFFFFF"/>
                  </a:solidFill>
                </a:rPr>
                <a:t>Mission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CD8090-6CF8-4B94-9D86-34A38124B6EB}"/>
              </a:ext>
            </a:extLst>
          </p:cNvPr>
          <p:cNvGrpSpPr/>
          <p:nvPr/>
        </p:nvGrpSpPr>
        <p:grpSpPr>
          <a:xfrm>
            <a:off x="2550285" y="2868872"/>
            <a:ext cx="7091424" cy="1809822"/>
            <a:chOff x="2550288" y="2836901"/>
            <a:chExt cx="7091424" cy="1809822"/>
          </a:xfrm>
          <a:solidFill>
            <a:srgbClr val="92D050"/>
          </a:solidFill>
        </p:grpSpPr>
        <p:grpSp>
          <p:nvGrpSpPr>
            <p:cNvPr id="5" name="Group 5"/>
            <p:cNvGrpSpPr/>
            <p:nvPr/>
          </p:nvGrpSpPr>
          <p:grpSpPr>
            <a:xfrm>
              <a:off x="2550288" y="2836901"/>
              <a:ext cx="7091424" cy="1809822"/>
              <a:chOff x="0" y="0"/>
              <a:chExt cx="3598710" cy="795392"/>
            </a:xfrm>
            <a:grpFill/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98710" cy="795392"/>
              </a:xfrm>
              <a:custGeom>
                <a:avLst/>
                <a:gdLst/>
                <a:ahLst/>
                <a:cxnLst/>
                <a:rect l="l" t="t" r="r" b="b"/>
                <a:pathLst>
                  <a:path w="3598710" h="795392">
                    <a:moveTo>
                      <a:pt x="3474250" y="795392"/>
                    </a:moveTo>
                    <a:lnTo>
                      <a:pt x="124460" y="795392"/>
                    </a:lnTo>
                    <a:cubicBezTo>
                      <a:pt x="55880" y="795392"/>
                      <a:pt x="0" y="739512"/>
                      <a:pt x="0" y="67093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474250" y="0"/>
                    </a:lnTo>
                    <a:cubicBezTo>
                      <a:pt x="3542829" y="0"/>
                      <a:pt x="3598710" y="55880"/>
                      <a:pt x="3598710" y="124460"/>
                    </a:cubicBezTo>
                    <a:lnTo>
                      <a:pt x="3598710" y="670932"/>
                    </a:lnTo>
                    <a:cubicBezTo>
                      <a:pt x="3598710" y="739512"/>
                      <a:pt x="3542829" y="795392"/>
                      <a:pt x="3474250" y="7953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2578238" y="3637839"/>
              <a:ext cx="6949440" cy="61555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26"/>
                </a:lnSpc>
              </a:pPr>
              <a:r>
                <a:rPr lang="en-US" sz="1866" spc="37" dirty="0">
                  <a:solidFill>
                    <a:srgbClr val="14110F"/>
                  </a:solidFill>
                </a:rPr>
                <a:t>        </a:t>
              </a:r>
              <a:r>
                <a:rPr lang="en-US" sz="2400" spc="37" dirty="0">
                  <a:solidFill>
                    <a:schemeClr val="bg1"/>
                  </a:solidFill>
                </a:rPr>
                <a:t>We envision Gaston County leading the region in prosperity and opportunity for all.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5355280" y="2960708"/>
              <a:ext cx="1481440" cy="554528"/>
              <a:chOff x="5130" y="-50311"/>
              <a:chExt cx="2963265" cy="960599"/>
            </a:xfrm>
            <a:grpFill/>
          </p:grpSpPr>
          <p:grpSp>
            <p:nvGrpSpPr>
              <p:cNvPr id="22" name="Group 22"/>
              <p:cNvGrpSpPr/>
              <p:nvPr/>
            </p:nvGrpSpPr>
            <p:grpSpPr>
              <a:xfrm>
                <a:off x="5130" y="-50311"/>
                <a:ext cx="2963265" cy="960599"/>
                <a:chOff x="1757" y="-17232"/>
                <a:chExt cx="1014948" cy="329015"/>
              </a:xfrm>
              <a:grpFill/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1757" y="-17232"/>
                  <a:ext cx="1014948" cy="329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948" h="329015">
                      <a:moveTo>
                        <a:pt x="0" y="0"/>
                      </a:moveTo>
                      <a:lnTo>
                        <a:pt x="1014948" y="0"/>
                      </a:lnTo>
                      <a:lnTo>
                        <a:pt x="1014948" y="329015"/>
                      </a:lnTo>
                      <a:lnTo>
                        <a:pt x="0" y="3290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</p:grpSp>
          <p:sp>
            <p:nvSpPr>
              <p:cNvPr id="24" name="TextBox 24"/>
              <p:cNvSpPr txBox="1"/>
              <p:nvPr/>
            </p:nvSpPr>
            <p:spPr>
              <a:xfrm>
                <a:off x="162484" y="42231"/>
                <a:ext cx="2648564" cy="710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236"/>
                  </a:lnSpc>
                </a:pPr>
                <a:r>
                  <a:rPr lang="en-US" sz="2800" b="1" u="sng" spc="-24" dirty="0">
                    <a:solidFill>
                      <a:srgbClr val="FFFFFF"/>
                    </a:solidFill>
                  </a:rPr>
                  <a:t>Vision</a:t>
                </a:r>
              </a:p>
            </p:txBody>
          </p:sp>
        </p:grp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809D825-D489-47B3-9484-E362858A967B}"/>
              </a:ext>
            </a:extLst>
          </p:cNvPr>
          <p:cNvSpPr txBox="1">
            <a:spLocks/>
          </p:cNvSpPr>
          <p:nvPr/>
        </p:nvSpPr>
        <p:spPr>
          <a:xfrm>
            <a:off x="0" y="-24490"/>
            <a:ext cx="12191999" cy="876441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all" spc="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  </a:t>
            </a:r>
            <a:r>
              <a:rPr lang="en-US" sz="3700" dirty="0"/>
              <a:t>guiding statements </a:t>
            </a:r>
          </a:p>
        </p:txBody>
      </p:sp>
      <p:pic>
        <p:nvPicPr>
          <p:cNvPr id="9" name="Picture 8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8BE89D98-8C92-5112-CF14-8BB7895CA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5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2D40-C635-4BDC-B552-64859609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GBA: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16F67-7ACC-4599-9146-648E1653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709F-0078-B64C-8CC2-402BCDF6BA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445CA2B-6E61-90C3-CB61-0FF569996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307"/>
            <a:ext cx="12192000" cy="609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A41611-EC7A-8568-01CF-E883D7F385ED}"/>
              </a:ext>
            </a:extLst>
          </p:cNvPr>
          <p:cNvSpPr txBox="1"/>
          <p:nvPr/>
        </p:nvSpPr>
        <p:spPr>
          <a:xfrm>
            <a:off x="530261" y="5177363"/>
            <a:ext cx="6102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base"/>
            <a:r>
              <a:rPr lang="en-US" sz="1800" b="1" i="0" u="none" strike="noStrike" dirty="0">
                <a:solidFill>
                  <a:srgbClr val="03A9F4"/>
                </a:solidFill>
                <a:effectLst/>
              </a:rPr>
              <a:t>Machine Operators | Forklift Operators/Material Handlers | Maintenance Technicians | QA Technicians and More </a:t>
            </a:r>
            <a:endParaRPr lang="en-U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69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289</Words>
  <Application>Microsoft Office PowerPoint</Application>
  <PresentationFormat>Widescreen</PresentationFormat>
  <Paragraphs>56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Georgia</vt:lpstr>
      <vt:lpstr>Segoe UI</vt:lpstr>
      <vt:lpstr>Z@R25BA.tmp</vt:lpstr>
      <vt:lpstr>Z@R26D6.tmp</vt:lpstr>
      <vt:lpstr>Office Theme</vt:lpstr>
      <vt:lpstr>PowerPoint Presentation</vt:lpstr>
      <vt:lpstr>PowerPoint Presentation</vt:lpstr>
      <vt:lpstr>PowerPoint Presentation</vt:lpstr>
      <vt:lpstr>      Addressing Talent Needs in Gaston Region</vt:lpstr>
      <vt:lpstr>PowerPoint Presentation</vt:lpstr>
      <vt:lpstr>PowerPoint Presentation</vt:lpstr>
      <vt:lpstr>GBA: Background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Hickman</dc:creator>
  <cp:lastModifiedBy>Brian Hickman</cp:lastModifiedBy>
  <cp:revision>1</cp:revision>
  <dcterms:created xsi:type="dcterms:W3CDTF">2023-06-22T11:43:31Z</dcterms:created>
  <dcterms:modified xsi:type="dcterms:W3CDTF">2023-06-22T11:48:11Z</dcterms:modified>
</cp:coreProperties>
</file>